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77" r:id="rId2"/>
    <p:sldId id="256" r:id="rId3"/>
    <p:sldId id="257" r:id="rId4"/>
    <p:sldId id="258" r:id="rId5"/>
    <p:sldId id="259" r:id="rId6"/>
    <p:sldId id="261" r:id="rId7"/>
    <p:sldId id="260" r:id="rId8"/>
    <p:sldId id="262" r:id="rId9"/>
    <p:sldId id="263" r:id="rId10"/>
    <p:sldId id="264" r:id="rId11"/>
    <p:sldId id="265" r:id="rId12"/>
    <p:sldId id="266"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378" autoAdjust="0"/>
    <p:restoredTop sz="94660"/>
  </p:normalViewPr>
  <p:slideViewPr>
    <p:cSldViewPr snapToGrid="0">
      <p:cViewPr varScale="1">
        <p:scale>
          <a:sx n="79" d="100"/>
          <a:sy n="79" d="100"/>
        </p:scale>
        <p:origin x="1325"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829F7C-937E-4802-A361-0B23778F711A}" type="datetimeFigureOut">
              <a:rPr lang="en-US" smtClean="0"/>
              <a:t>3/27/2022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8CA1F4-3F04-466F-BF37-5845748C73CD}" type="slidenum">
              <a:rPr lang="en-US" smtClean="0"/>
              <a:t>‹#›</a:t>
            </a:fld>
            <a:endParaRPr lang="en-US"/>
          </a:p>
        </p:txBody>
      </p:sp>
    </p:spTree>
    <p:extLst>
      <p:ext uri="{BB962C8B-B14F-4D97-AF65-F5344CB8AC3E}">
        <p14:creationId xmlns:p14="http://schemas.microsoft.com/office/powerpoint/2010/main" val="68487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2</a:t>
            </a:fld>
            <a:endParaRPr lang="en-US"/>
          </a:p>
        </p:txBody>
      </p:sp>
    </p:spTree>
    <p:extLst>
      <p:ext uri="{BB962C8B-B14F-4D97-AF65-F5344CB8AC3E}">
        <p14:creationId xmlns:p14="http://schemas.microsoft.com/office/powerpoint/2010/main" val="2652790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11</a:t>
            </a:fld>
            <a:endParaRPr lang="en-US"/>
          </a:p>
        </p:txBody>
      </p:sp>
    </p:spTree>
    <p:extLst>
      <p:ext uri="{BB962C8B-B14F-4D97-AF65-F5344CB8AC3E}">
        <p14:creationId xmlns:p14="http://schemas.microsoft.com/office/powerpoint/2010/main" val="3555758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12</a:t>
            </a:fld>
            <a:endParaRPr lang="en-US"/>
          </a:p>
        </p:txBody>
      </p:sp>
    </p:spTree>
    <p:extLst>
      <p:ext uri="{BB962C8B-B14F-4D97-AF65-F5344CB8AC3E}">
        <p14:creationId xmlns:p14="http://schemas.microsoft.com/office/powerpoint/2010/main" val="42541854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13</a:t>
            </a:fld>
            <a:endParaRPr lang="en-US"/>
          </a:p>
        </p:txBody>
      </p:sp>
    </p:spTree>
    <p:extLst>
      <p:ext uri="{BB962C8B-B14F-4D97-AF65-F5344CB8AC3E}">
        <p14:creationId xmlns:p14="http://schemas.microsoft.com/office/powerpoint/2010/main" val="24680682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14</a:t>
            </a:fld>
            <a:endParaRPr lang="en-US"/>
          </a:p>
        </p:txBody>
      </p:sp>
    </p:spTree>
    <p:extLst>
      <p:ext uri="{BB962C8B-B14F-4D97-AF65-F5344CB8AC3E}">
        <p14:creationId xmlns:p14="http://schemas.microsoft.com/office/powerpoint/2010/main" val="42234667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15</a:t>
            </a:fld>
            <a:endParaRPr lang="en-US"/>
          </a:p>
        </p:txBody>
      </p:sp>
    </p:spTree>
    <p:extLst>
      <p:ext uri="{BB962C8B-B14F-4D97-AF65-F5344CB8AC3E}">
        <p14:creationId xmlns:p14="http://schemas.microsoft.com/office/powerpoint/2010/main" val="8902453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16</a:t>
            </a:fld>
            <a:endParaRPr lang="en-US"/>
          </a:p>
        </p:txBody>
      </p:sp>
    </p:spTree>
    <p:extLst>
      <p:ext uri="{BB962C8B-B14F-4D97-AF65-F5344CB8AC3E}">
        <p14:creationId xmlns:p14="http://schemas.microsoft.com/office/powerpoint/2010/main" val="4634764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17</a:t>
            </a:fld>
            <a:endParaRPr lang="en-US"/>
          </a:p>
        </p:txBody>
      </p:sp>
    </p:spTree>
    <p:extLst>
      <p:ext uri="{BB962C8B-B14F-4D97-AF65-F5344CB8AC3E}">
        <p14:creationId xmlns:p14="http://schemas.microsoft.com/office/powerpoint/2010/main" val="76941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18</a:t>
            </a:fld>
            <a:endParaRPr lang="en-US"/>
          </a:p>
        </p:txBody>
      </p:sp>
    </p:spTree>
    <p:extLst>
      <p:ext uri="{BB962C8B-B14F-4D97-AF65-F5344CB8AC3E}">
        <p14:creationId xmlns:p14="http://schemas.microsoft.com/office/powerpoint/2010/main" val="6912901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19</a:t>
            </a:fld>
            <a:endParaRPr lang="en-US"/>
          </a:p>
        </p:txBody>
      </p:sp>
    </p:spTree>
    <p:extLst>
      <p:ext uri="{BB962C8B-B14F-4D97-AF65-F5344CB8AC3E}">
        <p14:creationId xmlns:p14="http://schemas.microsoft.com/office/powerpoint/2010/main" val="42010760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20</a:t>
            </a:fld>
            <a:endParaRPr lang="en-US"/>
          </a:p>
        </p:txBody>
      </p:sp>
    </p:spTree>
    <p:extLst>
      <p:ext uri="{BB962C8B-B14F-4D97-AF65-F5344CB8AC3E}">
        <p14:creationId xmlns:p14="http://schemas.microsoft.com/office/powerpoint/2010/main" val="1470406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3</a:t>
            </a:fld>
            <a:endParaRPr lang="en-US"/>
          </a:p>
        </p:txBody>
      </p:sp>
    </p:spTree>
    <p:extLst>
      <p:ext uri="{BB962C8B-B14F-4D97-AF65-F5344CB8AC3E}">
        <p14:creationId xmlns:p14="http://schemas.microsoft.com/office/powerpoint/2010/main" val="180210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21</a:t>
            </a:fld>
            <a:endParaRPr lang="en-US"/>
          </a:p>
        </p:txBody>
      </p:sp>
    </p:spTree>
    <p:extLst>
      <p:ext uri="{BB962C8B-B14F-4D97-AF65-F5344CB8AC3E}">
        <p14:creationId xmlns:p14="http://schemas.microsoft.com/office/powerpoint/2010/main" val="1188492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4</a:t>
            </a:fld>
            <a:endParaRPr lang="en-US"/>
          </a:p>
        </p:txBody>
      </p:sp>
    </p:spTree>
    <p:extLst>
      <p:ext uri="{BB962C8B-B14F-4D97-AF65-F5344CB8AC3E}">
        <p14:creationId xmlns:p14="http://schemas.microsoft.com/office/powerpoint/2010/main" val="2175998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5</a:t>
            </a:fld>
            <a:endParaRPr lang="en-US"/>
          </a:p>
        </p:txBody>
      </p:sp>
    </p:spTree>
    <p:extLst>
      <p:ext uri="{BB962C8B-B14F-4D97-AF65-F5344CB8AC3E}">
        <p14:creationId xmlns:p14="http://schemas.microsoft.com/office/powerpoint/2010/main" val="1903323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6</a:t>
            </a:fld>
            <a:endParaRPr lang="en-US"/>
          </a:p>
        </p:txBody>
      </p:sp>
    </p:spTree>
    <p:extLst>
      <p:ext uri="{BB962C8B-B14F-4D97-AF65-F5344CB8AC3E}">
        <p14:creationId xmlns:p14="http://schemas.microsoft.com/office/powerpoint/2010/main" val="21911445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7</a:t>
            </a:fld>
            <a:endParaRPr lang="en-US"/>
          </a:p>
        </p:txBody>
      </p:sp>
    </p:spTree>
    <p:extLst>
      <p:ext uri="{BB962C8B-B14F-4D97-AF65-F5344CB8AC3E}">
        <p14:creationId xmlns:p14="http://schemas.microsoft.com/office/powerpoint/2010/main" val="2195262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8</a:t>
            </a:fld>
            <a:endParaRPr lang="en-US"/>
          </a:p>
        </p:txBody>
      </p:sp>
    </p:spTree>
    <p:extLst>
      <p:ext uri="{BB962C8B-B14F-4D97-AF65-F5344CB8AC3E}">
        <p14:creationId xmlns:p14="http://schemas.microsoft.com/office/powerpoint/2010/main" val="2446336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9</a:t>
            </a:fld>
            <a:endParaRPr lang="en-US"/>
          </a:p>
        </p:txBody>
      </p:sp>
    </p:spTree>
    <p:extLst>
      <p:ext uri="{BB962C8B-B14F-4D97-AF65-F5344CB8AC3E}">
        <p14:creationId xmlns:p14="http://schemas.microsoft.com/office/powerpoint/2010/main" val="212018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8CA1F4-3F04-466F-BF37-5845748C73CD}" type="slidenum">
              <a:rPr lang="en-US" smtClean="0"/>
              <a:t>10</a:t>
            </a:fld>
            <a:endParaRPr lang="en-US"/>
          </a:p>
        </p:txBody>
      </p:sp>
    </p:spTree>
    <p:extLst>
      <p:ext uri="{BB962C8B-B14F-4D97-AF65-F5344CB8AC3E}">
        <p14:creationId xmlns:p14="http://schemas.microsoft.com/office/powerpoint/2010/main" val="584624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FA28F30-0B2E-48AA-8667-0161EAB45421}" type="datetimeFigureOut">
              <a:rPr lang="en-US" smtClean="0"/>
              <a:t>3/27/2022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9FB6D-DF96-451E-843C-7188E4360468}" type="slidenum">
              <a:rPr lang="en-US" smtClean="0"/>
              <a:t>‹#›</a:t>
            </a:fld>
            <a:endParaRPr lang="en-US"/>
          </a:p>
        </p:txBody>
      </p:sp>
    </p:spTree>
    <p:extLst>
      <p:ext uri="{BB962C8B-B14F-4D97-AF65-F5344CB8AC3E}">
        <p14:creationId xmlns:p14="http://schemas.microsoft.com/office/powerpoint/2010/main" val="152529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A28F30-0B2E-48AA-8667-0161EAB45421}" type="datetimeFigureOut">
              <a:rPr lang="en-US" smtClean="0"/>
              <a:t>3/27/2022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9FB6D-DF96-451E-843C-7188E4360468}" type="slidenum">
              <a:rPr lang="en-US" smtClean="0"/>
              <a:t>‹#›</a:t>
            </a:fld>
            <a:endParaRPr lang="en-US"/>
          </a:p>
        </p:txBody>
      </p:sp>
    </p:spTree>
    <p:extLst>
      <p:ext uri="{BB962C8B-B14F-4D97-AF65-F5344CB8AC3E}">
        <p14:creationId xmlns:p14="http://schemas.microsoft.com/office/powerpoint/2010/main" val="3691523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A28F30-0B2E-48AA-8667-0161EAB45421}" type="datetimeFigureOut">
              <a:rPr lang="en-US" smtClean="0"/>
              <a:t>3/27/2022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9FB6D-DF96-451E-843C-7188E4360468}" type="slidenum">
              <a:rPr lang="en-US" smtClean="0"/>
              <a:t>‹#›</a:t>
            </a:fld>
            <a:endParaRPr lang="en-US"/>
          </a:p>
        </p:txBody>
      </p:sp>
    </p:spTree>
    <p:extLst>
      <p:ext uri="{BB962C8B-B14F-4D97-AF65-F5344CB8AC3E}">
        <p14:creationId xmlns:p14="http://schemas.microsoft.com/office/powerpoint/2010/main" val="2184299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A28F30-0B2E-48AA-8667-0161EAB45421}" type="datetimeFigureOut">
              <a:rPr lang="en-US" smtClean="0"/>
              <a:t>3/27/2022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9FB6D-DF96-451E-843C-7188E4360468}" type="slidenum">
              <a:rPr lang="en-US" smtClean="0"/>
              <a:t>‹#›</a:t>
            </a:fld>
            <a:endParaRPr lang="en-US"/>
          </a:p>
        </p:txBody>
      </p:sp>
    </p:spTree>
    <p:extLst>
      <p:ext uri="{BB962C8B-B14F-4D97-AF65-F5344CB8AC3E}">
        <p14:creationId xmlns:p14="http://schemas.microsoft.com/office/powerpoint/2010/main" val="4045982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FA28F30-0B2E-48AA-8667-0161EAB45421}" type="datetimeFigureOut">
              <a:rPr lang="en-US" smtClean="0"/>
              <a:t>3/27/2022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9FB6D-DF96-451E-843C-7188E4360468}" type="slidenum">
              <a:rPr lang="en-US" smtClean="0"/>
              <a:t>‹#›</a:t>
            </a:fld>
            <a:endParaRPr lang="en-US"/>
          </a:p>
        </p:txBody>
      </p:sp>
    </p:spTree>
    <p:extLst>
      <p:ext uri="{BB962C8B-B14F-4D97-AF65-F5344CB8AC3E}">
        <p14:creationId xmlns:p14="http://schemas.microsoft.com/office/powerpoint/2010/main" val="4282416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FA28F30-0B2E-48AA-8667-0161EAB45421}" type="datetimeFigureOut">
              <a:rPr lang="en-US" smtClean="0"/>
              <a:t>3/27/2022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69FB6D-DF96-451E-843C-7188E4360468}" type="slidenum">
              <a:rPr lang="en-US" smtClean="0"/>
              <a:t>‹#›</a:t>
            </a:fld>
            <a:endParaRPr lang="en-US"/>
          </a:p>
        </p:txBody>
      </p:sp>
    </p:spTree>
    <p:extLst>
      <p:ext uri="{BB962C8B-B14F-4D97-AF65-F5344CB8AC3E}">
        <p14:creationId xmlns:p14="http://schemas.microsoft.com/office/powerpoint/2010/main" val="2090977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FA28F30-0B2E-48AA-8667-0161EAB45421}" type="datetimeFigureOut">
              <a:rPr lang="en-US" smtClean="0"/>
              <a:t>3/27/2022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69FB6D-DF96-451E-843C-7188E4360468}" type="slidenum">
              <a:rPr lang="en-US" smtClean="0"/>
              <a:t>‹#›</a:t>
            </a:fld>
            <a:endParaRPr lang="en-US"/>
          </a:p>
        </p:txBody>
      </p:sp>
    </p:spTree>
    <p:extLst>
      <p:ext uri="{BB962C8B-B14F-4D97-AF65-F5344CB8AC3E}">
        <p14:creationId xmlns:p14="http://schemas.microsoft.com/office/powerpoint/2010/main" val="1886020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FA28F30-0B2E-48AA-8667-0161EAB45421}" type="datetimeFigureOut">
              <a:rPr lang="en-US" smtClean="0"/>
              <a:t>3/27/2022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69FB6D-DF96-451E-843C-7188E4360468}" type="slidenum">
              <a:rPr lang="en-US" smtClean="0"/>
              <a:t>‹#›</a:t>
            </a:fld>
            <a:endParaRPr lang="en-US"/>
          </a:p>
        </p:txBody>
      </p:sp>
    </p:spTree>
    <p:extLst>
      <p:ext uri="{BB962C8B-B14F-4D97-AF65-F5344CB8AC3E}">
        <p14:creationId xmlns:p14="http://schemas.microsoft.com/office/powerpoint/2010/main" val="3982874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A28F30-0B2E-48AA-8667-0161EAB45421}" type="datetimeFigureOut">
              <a:rPr lang="en-US" smtClean="0"/>
              <a:t>3/27/2022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69FB6D-DF96-451E-843C-7188E4360468}" type="slidenum">
              <a:rPr lang="en-US" smtClean="0"/>
              <a:t>‹#›</a:t>
            </a:fld>
            <a:endParaRPr lang="en-US"/>
          </a:p>
        </p:txBody>
      </p:sp>
    </p:spTree>
    <p:extLst>
      <p:ext uri="{BB962C8B-B14F-4D97-AF65-F5344CB8AC3E}">
        <p14:creationId xmlns:p14="http://schemas.microsoft.com/office/powerpoint/2010/main" val="807691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FA28F30-0B2E-48AA-8667-0161EAB45421}" type="datetimeFigureOut">
              <a:rPr lang="en-US" smtClean="0"/>
              <a:t>3/27/2022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69FB6D-DF96-451E-843C-7188E4360468}" type="slidenum">
              <a:rPr lang="en-US" smtClean="0"/>
              <a:t>‹#›</a:t>
            </a:fld>
            <a:endParaRPr lang="en-US"/>
          </a:p>
        </p:txBody>
      </p:sp>
    </p:spTree>
    <p:extLst>
      <p:ext uri="{BB962C8B-B14F-4D97-AF65-F5344CB8AC3E}">
        <p14:creationId xmlns:p14="http://schemas.microsoft.com/office/powerpoint/2010/main" val="20468355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FA28F30-0B2E-48AA-8667-0161EAB45421}" type="datetimeFigureOut">
              <a:rPr lang="en-US" smtClean="0"/>
              <a:t>3/27/2022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69FB6D-DF96-451E-843C-7188E4360468}" type="slidenum">
              <a:rPr lang="en-US" smtClean="0"/>
              <a:t>‹#›</a:t>
            </a:fld>
            <a:endParaRPr lang="en-US"/>
          </a:p>
        </p:txBody>
      </p:sp>
    </p:spTree>
    <p:extLst>
      <p:ext uri="{BB962C8B-B14F-4D97-AF65-F5344CB8AC3E}">
        <p14:creationId xmlns:p14="http://schemas.microsoft.com/office/powerpoint/2010/main" val="3819402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A28F30-0B2E-48AA-8667-0161EAB45421}" type="datetimeFigureOut">
              <a:rPr lang="en-US" smtClean="0"/>
              <a:t>3/27/2022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69FB6D-DF96-451E-843C-7188E4360468}" type="slidenum">
              <a:rPr lang="en-US" smtClean="0"/>
              <a:t>‹#›</a:t>
            </a:fld>
            <a:endParaRPr lang="en-US"/>
          </a:p>
        </p:txBody>
      </p:sp>
    </p:spTree>
    <p:extLst>
      <p:ext uri="{BB962C8B-B14F-4D97-AF65-F5344CB8AC3E}">
        <p14:creationId xmlns:p14="http://schemas.microsoft.com/office/powerpoint/2010/main" val="22603480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ADBF8-9099-40FA-9D21-7DC7FC31D964}"/>
              </a:ext>
            </a:extLst>
          </p:cNvPr>
          <p:cNvSpPr>
            <a:spLocks noGrp="1"/>
          </p:cNvSpPr>
          <p:nvPr>
            <p:ph type="ctrTitle"/>
          </p:nvPr>
        </p:nvSpPr>
        <p:spPr/>
        <p:txBody>
          <a:bodyPr/>
          <a:lstStyle/>
          <a:p>
            <a:endParaRPr lang="en-PH"/>
          </a:p>
        </p:txBody>
      </p:sp>
      <p:sp>
        <p:nvSpPr>
          <p:cNvPr id="3" name="Subtitle 2">
            <a:extLst>
              <a:ext uri="{FF2B5EF4-FFF2-40B4-BE49-F238E27FC236}">
                <a16:creationId xmlns:a16="http://schemas.microsoft.com/office/drawing/2014/main" id="{56EA648B-609C-4B39-9284-84CB502F38E5}"/>
              </a:ext>
            </a:extLst>
          </p:cNvPr>
          <p:cNvSpPr>
            <a:spLocks noGrp="1"/>
          </p:cNvSpPr>
          <p:nvPr>
            <p:ph type="subTitle" idx="1"/>
          </p:nvPr>
        </p:nvSpPr>
        <p:spPr/>
        <p:txBody>
          <a:bodyPr/>
          <a:lstStyle/>
          <a:p>
            <a:endParaRPr lang="en-PH"/>
          </a:p>
        </p:txBody>
      </p:sp>
    </p:spTree>
    <p:extLst>
      <p:ext uri="{BB962C8B-B14F-4D97-AF65-F5344CB8AC3E}">
        <p14:creationId xmlns:p14="http://schemas.microsoft.com/office/powerpoint/2010/main" val="9693935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612" y="133082"/>
            <a:ext cx="8808098" cy="6658618"/>
          </a:xfrm>
          <a:prstGeom prst="rect">
            <a:avLst/>
          </a:prstGeom>
        </p:spPr>
        <p:txBody>
          <a:bodyPr wrap="square">
            <a:spAutoFit/>
          </a:bodyPr>
          <a:lstStyle/>
          <a:p>
            <a:pPr lvl="0">
              <a:lnSpc>
                <a:spcPct val="107000"/>
              </a:lnSpc>
            </a:pPr>
            <a:r>
              <a:rPr lang="en-US" sz="3350" b="1" dirty="0">
                <a:solidFill>
                  <a:prstClr val="black"/>
                </a:solidFill>
                <a:latin typeface="Calibri" panose="020F0502020204030204" pitchFamily="34" charset="0"/>
                <a:ea typeface="Calibri" panose="020F0502020204030204" pitchFamily="34" charset="0"/>
                <a:cs typeface="Calibri" panose="020F0502020204030204" pitchFamily="34" charset="0"/>
              </a:rPr>
              <a:t>HOW TO STEADFASTLY RUN WITH ENDURANCE THE RACE OF THE CHRISTIAN LIFE:</a:t>
            </a:r>
            <a:endParaRPr lang="en-US" sz="335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514350" marR="0" lvl="0" indent="-514350">
              <a:spcBef>
                <a:spcPts val="0"/>
              </a:spcBef>
              <a:spcAft>
                <a:spcPts val="0"/>
              </a:spcAft>
              <a:buFont typeface="+mj-lt"/>
              <a:buAutoNum type="alphaUcPeriod" startAt="2"/>
            </a:pPr>
            <a:r>
              <a:rPr lang="en-US" sz="3400" b="1" u="sng" dirty="0">
                <a:effectLst/>
                <a:latin typeface="Calibri" panose="020F0502020204030204" pitchFamily="34" charset="0"/>
                <a:ea typeface="Calibri" panose="020F0502020204030204" pitchFamily="34" charset="0"/>
                <a:cs typeface="Calibri" panose="020F0502020204030204" pitchFamily="34" charset="0"/>
              </a:rPr>
              <a:t>FOCUS ON CHRIST AS THE FAITHFUL SUSTAINER OF OUR FAITH (v. 2a)</a:t>
            </a:r>
          </a:p>
          <a:p>
            <a:pPr marL="514350" marR="0" lvl="0" indent="-514350">
              <a:spcBef>
                <a:spcPts val="0"/>
              </a:spcBef>
              <a:spcAft>
                <a:spcPts val="0"/>
              </a:spcAft>
              <a:buFont typeface="+mj-lt"/>
              <a:buAutoNum type="alphaUcPeriod" startAt="2"/>
            </a:pPr>
            <a:endParaRPr lang="en-US" sz="800" u="sng"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buFont typeface="Symbol" panose="05050102010706020507" pitchFamily="18" charset="2"/>
              <a:buChar char=""/>
            </a:pPr>
            <a:r>
              <a:rPr lang="en-US" sz="3400" b="1" i="1" dirty="0">
                <a:effectLst/>
                <a:latin typeface="Calibri" panose="020F0502020204030204" pitchFamily="34" charset="0"/>
                <a:ea typeface="Calibri" panose="020F0502020204030204" pitchFamily="34" charset="0"/>
                <a:cs typeface="Calibri" panose="020F0502020204030204" pitchFamily="34" charset="0"/>
              </a:rPr>
              <a:t>We can steadfastly run with endurance when we focus on </a:t>
            </a:r>
            <a:r>
              <a:rPr lang="en-US" sz="3400" b="1" i="1" dirty="0">
                <a:latin typeface="Calibri" panose="020F0502020204030204" pitchFamily="34" charset="0"/>
                <a:ea typeface="Calibri" panose="020F0502020204030204" pitchFamily="34" charset="0"/>
                <a:cs typeface="Calibri" panose="020F0502020204030204" pitchFamily="34" charset="0"/>
              </a:rPr>
              <a:t>C</a:t>
            </a:r>
            <a:r>
              <a:rPr lang="en-US" sz="3400" b="1" i="1" dirty="0">
                <a:effectLst/>
                <a:latin typeface="Calibri" panose="020F0502020204030204" pitchFamily="34" charset="0"/>
                <a:ea typeface="Calibri" panose="020F0502020204030204" pitchFamily="34" charset="0"/>
                <a:cs typeface="Calibri" panose="020F0502020204030204" pitchFamily="34" charset="0"/>
              </a:rPr>
              <a:t>hrist as the faithful sustainer of our faith.  </a:t>
            </a:r>
            <a:endParaRPr lang="en-US" sz="800" b="1" i="1" dirty="0">
              <a:effectLst/>
              <a:latin typeface="Calibri" panose="020F0502020204030204" pitchFamily="34" charset="0"/>
              <a:ea typeface="Calibri" panose="020F0502020204030204" pitchFamily="34" charset="0"/>
              <a:cs typeface="Calibri" panose="020F0502020204030204" pitchFamily="34" charset="0"/>
            </a:endParaRPr>
          </a:p>
          <a:p>
            <a:pPr marL="800100" lvl="1" indent="-342900">
              <a:buFont typeface="Symbol" panose="05050102010706020507" pitchFamily="18" charset="2"/>
              <a:buChar char=""/>
            </a:pPr>
            <a:r>
              <a:rPr lang="en-US" sz="3400" dirty="0">
                <a:effectLst/>
                <a:latin typeface="Calibri" panose="020F0502020204030204" pitchFamily="34" charset="0"/>
                <a:ea typeface="Calibri" panose="020F0502020204030204" pitchFamily="34" charset="0"/>
                <a:cs typeface="Calibri" panose="020F0502020204030204" pitchFamily="34" charset="0"/>
              </a:rPr>
              <a:t>Jesus as </a:t>
            </a:r>
            <a:r>
              <a:rPr lang="en-US" sz="3400" b="1" dirty="0">
                <a:effectLst/>
                <a:latin typeface="Calibri" panose="020F0502020204030204" pitchFamily="34" charset="0"/>
                <a:ea typeface="Calibri" panose="020F0502020204030204" pitchFamily="34" charset="0"/>
                <a:cs typeface="Calibri" panose="020F0502020204030204" pitchFamily="34" charset="0"/>
              </a:rPr>
              <a:t>“</a:t>
            </a:r>
            <a:r>
              <a:rPr lang="en-US" sz="3400" b="1" i="1" dirty="0">
                <a:effectLst/>
                <a:latin typeface="Calibri" panose="020F0502020204030204" pitchFamily="34" charset="0"/>
                <a:ea typeface="Calibri" panose="020F0502020204030204" pitchFamily="34" charset="0"/>
                <a:cs typeface="Calibri" panose="020F0502020204030204" pitchFamily="34" charset="0"/>
              </a:rPr>
              <a:t>The author and perfecter of faith” </a:t>
            </a:r>
            <a:r>
              <a:rPr lang="en-US" sz="3400" dirty="0">
                <a:effectLst/>
                <a:latin typeface="Calibri" panose="020F0502020204030204" pitchFamily="34" charset="0"/>
                <a:ea typeface="Calibri" panose="020F0502020204030204" pitchFamily="34" charset="0"/>
                <a:cs typeface="Calibri" panose="020F0502020204030204" pitchFamily="34" charset="0"/>
              </a:rPr>
              <a:t>means that </a:t>
            </a:r>
            <a:r>
              <a:rPr lang="en-US" sz="3400" b="1" i="1" dirty="0">
                <a:effectLst/>
                <a:latin typeface="Calibri" panose="020F0502020204030204" pitchFamily="34" charset="0"/>
                <a:ea typeface="Calibri" panose="020F0502020204030204" pitchFamily="34" charset="0"/>
                <a:cs typeface="Calibri" panose="020F0502020204030204" pitchFamily="34" charset="0"/>
              </a:rPr>
              <a:t>He is the source, giver, initiator sustainer and will bring our faith to completion</a:t>
            </a:r>
            <a:r>
              <a:rPr lang="en-US" sz="3400" i="1" dirty="0">
                <a:effectLst/>
                <a:latin typeface="Calibri" panose="020F0502020204030204" pitchFamily="34" charset="0"/>
                <a:ea typeface="Calibri" panose="020F0502020204030204" pitchFamily="34" charset="0"/>
                <a:cs typeface="Calibri" panose="020F0502020204030204" pitchFamily="34" charset="0"/>
              </a:rPr>
              <a:t>.</a:t>
            </a:r>
          </a:p>
          <a:p>
            <a:pPr lvl="1"/>
            <a:endParaRPr lang="en-US" sz="33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86414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 calcmode="lin" valueType="num">
                                      <p:cBhvr additive="base">
                                        <p:cTn id="25"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304" y="76301"/>
            <a:ext cx="8929398" cy="7217360"/>
          </a:xfrm>
          <a:prstGeom prst="rect">
            <a:avLst/>
          </a:prstGeom>
        </p:spPr>
        <p:txBody>
          <a:bodyPr wrap="square">
            <a:spAutoFit/>
          </a:bodyPr>
          <a:lstStyle/>
          <a:p>
            <a:pPr marL="288925" indent="-288925">
              <a:buFont typeface="Arial" panose="020B0604020202020204" pitchFamily="34" charset="0"/>
              <a:buChar char="•"/>
            </a:pPr>
            <a:r>
              <a:rPr lang="en-US" sz="3300" b="1" dirty="0">
                <a:effectLst/>
                <a:latin typeface="Calibri" panose="020F0502020204030204" pitchFamily="34" charset="0"/>
                <a:ea typeface="Calibri" panose="020F0502020204030204" pitchFamily="34" charset="0"/>
              </a:rPr>
              <a:t>“</a:t>
            </a:r>
            <a:r>
              <a:rPr lang="en-US" sz="3300" b="1" i="1" dirty="0">
                <a:effectLst/>
                <a:latin typeface="Calibri" panose="020F0502020204030204" pitchFamily="34" charset="0"/>
                <a:ea typeface="Calibri" panose="020F0502020204030204" pitchFamily="34" charset="0"/>
              </a:rPr>
              <a:t>The author and perfecter of faith”</a:t>
            </a:r>
            <a:r>
              <a:rPr lang="en-US" sz="3300" b="1" dirty="0">
                <a:effectLst/>
                <a:latin typeface="Calibri" panose="020F0502020204030204" pitchFamily="34" charset="0"/>
                <a:ea typeface="Calibri" panose="020F0502020204030204" pitchFamily="34" charset="0"/>
              </a:rPr>
              <a:t> means </a:t>
            </a:r>
            <a:r>
              <a:rPr lang="en-US" sz="3300" b="1" i="1" dirty="0">
                <a:effectLst/>
                <a:latin typeface="Calibri" panose="020F0502020204030204" pitchFamily="34" charset="0"/>
                <a:ea typeface="Calibri" panose="020F0502020204030204" pitchFamily="34" charset="0"/>
              </a:rPr>
              <a:t>we look to Christ and draw our strength and endurance from Him because He is the giver and sustainer of our faith from START TO FINISH.</a:t>
            </a:r>
          </a:p>
          <a:p>
            <a:pPr marL="344488" lvl="0" indent="-344488">
              <a:buFont typeface="Arial" panose="020B0604020202020204" pitchFamily="34" charset="0"/>
              <a:buChar char="•"/>
            </a:pPr>
            <a:r>
              <a:rPr lang="es-ES_tradnl" sz="3300" b="1" i="1" dirty="0" err="1"/>
              <a:t>Christ</a:t>
            </a:r>
            <a:r>
              <a:rPr lang="es-ES_tradnl" sz="3300" b="1" i="1" dirty="0"/>
              <a:t> </a:t>
            </a:r>
            <a:r>
              <a:rPr lang="es-ES_tradnl" sz="3300" b="1" i="1" dirty="0" err="1"/>
              <a:t>sustains</a:t>
            </a:r>
            <a:r>
              <a:rPr lang="es-ES_tradnl" sz="3300" b="1" i="1" dirty="0"/>
              <a:t> </a:t>
            </a:r>
            <a:r>
              <a:rPr lang="es-ES_tradnl" sz="3300" b="1" i="1" dirty="0" err="1"/>
              <a:t>us</a:t>
            </a:r>
            <a:r>
              <a:rPr lang="es-ES_tradnl" sz="3300" b="1" i="1" dirty="0"/>
              <a:t> </a:t>
            </a:r>
            <a:r>
              <a:rPr lang="es-ES_tradnl" sz="3300" b="1" i="1" dirty="0" err="1"/>
              <a:t>by</a:t>
            </a:r>
            <a:r>
              <a:rPr lang="es-ES_tradnl" sz="3300" b="1" i="1" dirty="0"/>
              <a:t> </a:t>
            </a:r>
            <a:r>
              <a:rPr lang="es-ES_tradnl" sz="3300" b="1" i="1" dirty="0" err="1"/>
              <a:t>His</a:t>
            </a:r>
            <a:r>
              <a:rPr lang="es-ES_tradnl" sz="3300" b="1" i="1" dirty="0"/>
              <a:t> </a:t>
            </a:r>
            <a:r>
              <a:rPr lang="es-ES_tradnl" sz="3300" b="1" i="1" dirty="0" err="1"/>
              <a:t>presence</a:t>
            </a:r>
            <a:r>
              <a:rPr lang="es-ES_tradnl" sz="3300" b="1" i="1" dirty="0"/>
              <a:t> and </a:t>
            </a:r>
            <a:r>
              <a:rPr lang="es-ES_tradnl" sz="3300" b="1" i="1" dirty="0" err="1"/>
              <a:t>empowers</a:t>
            </a:r>
            <a:r>
              <a:rPr lang="es-ES_tradnl" sz="3300" b="1" i="1" dirty="0"/>
              <a:t> </a:t>
            </a:r>
            <a:r>
              <a:rPr lang="es-ES_tradnl" sz="3300" b="1" i="1" dirty="0" err="1"/>
              <a:t>us</a:t>
            </a:r>
            <a:r>
              <a:rPr lang="es-ES_tradnl" sz="3300" b="1" i="1" dirty="0"/>
              <a:t> </a:t>
            </a:r>
            <a:r>
              <a:rPr lang="es-ES_tradnl" sz="3300" b="1" i="1" dirty="0" err="1"/>
              <a:t>by</a:t>
            </a:r>
            <a:r>
              <a:rPr lang="es-ES_tradnl" sz="3300" b="1" i="1" dirty="0"/>
              <a:t> </a:t>
            </a:r>
            <a:r>
              <a:rPr lang="es-ES_tradnl" sz="3300" b="1" i="1" dirty="0" err="1"/>
              <a:t>His</a:t>
            </a:r>
            <a:r>
              <a:rPr lang="es-ES_tradnl" sz="3300" b="1" i="1" dirty="0"/>
              <a:t> </a:t>
            </a:r>
            <a:r>
              <a:rPr lang="es-ES_tradnl" sz="3300" b="1" i="1" dirty="0" err="1"/>
              <a:t>indwelling</a:t>
            </a:r>
            <a:r>
              <a:rPr lang="es-ES_tradnl" sz="3300" b="1" i="1" dirty="0"/>
              <a:t> </a:t>
            </a:r>
            <a:r>
              <a:rPr lang="es-ES_tradnl" sz="3300" b="1" i="1" dirty="0" err="1"/>
              <a:t>Spirit</a:t>
            </a:r>
            <a:r>
              <a:rPr lang="es-ES_tradnl" sz="3300" b="1" i="1" dirty="0"/>
              <a:t>. </a:t>
            </a:r>
            <a:endParaRPr lang="en-US" sz="3300" b="1" i="1" dirty="0"/>
          </a:p>
          <a:p>
            <a:pPr marL="457200" lvl="0" indent="-457200">
              <a:buFont typeface="Arial" panose="020B0604020202020204" pitchFamily="34" charset="0"/>
              <a:buChar char="•"/>
            </a:pPr>
            <a:r>
              <a:rPr lang="en-US" sz="3300" b="1" dirty="0"/>
              <a:t>As we continue to keep our eyes of faith fixed on Him, we stand on the promise </a:t>
            </a:r>
            <a:r>
              <a:rPr lang="en-US" sz="3300" b="1" i="1" dirty="0"/>
              <a:t>“For I am confident of this very thing, that He who began a good work in you will perfect it until the day of Christ Jesus” </a:t>
            </a:r>
            <a:r>
              <a:rPr lang="en-US" sz="3300" b="1" dirty="0"/>
              <a:t>(Phil 1:6) until the time that by sight we will see Him in all of His glory (1 John 3:1-2). </a:t>
            </a:r>
          </a:p>
          <a:p>
            <a:pPr marL="457200" indent="-457200">
              <a:buFont typeface="Arial" panose="020B0604020202020204" pitchFamily="34" charset="0"/>
              <a:buChar char="•"/>
            </a:pPr>
            <a:endParaRPr lang="en-US" sz="3400" b="1" dirty="0"/>
          </a:p>
        </p:txBody>
      </p:sp>
    </p:spTree>
    <p:extLst>
      <p:ext uri="{BB962C8B-B14F-4D97-AF65-F5344CB8AC3E}">
        <p14:creationId xmlns:p14="http://schemas.microsoft.com/office/powerpoint/2010/main" val="466915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7280" y="169957"/>
            <a:ext cx="8882743" cy="6412012"/>
          </a:xfrm>
          <a:prstGeom prst="rect">
            <a:avLst/>
          </a:prstGeom>
        </p:spPr>
        <p:txBody>
          <a:bodyPr wrap="square">
            <a:spAutoFit/>
          </a:bodyPr>
          <a:lstStyle/>
          <a:p>
            <a:pPr marL="342900" marR="0" lvl="0" indent="-342900">
              <a:spcBef>
                <a:spcPts val="0"/>
              </a:spcBef>
              <a:spcAft>
                <a:spcPts val="0"/>
              </a:spcAft>
              <a:buFont typeface="Symbol" panose="05050102010706020507" pitchFamily="18" charset="2"/>
              <a:buChar char=""/>
            </a:pPr>
            <a:r>
              <a:rPr lang="en-US" sz="3300" b="1" dirty="0">
                <a:effectLst/>
                <a:latin typeface="Calibri" panose="020F0502020204030204" pitchFamily="34" charset="0"/>
                <a:ea typeface="Calibri" panose="020F0502020204030204" pitchFamily="34" charset="0"/>
                <a:cs typeface="Calibri" panose="020F0502020204030204" pitchFamily="34" charset="0"/>
              </a:rPr>
              <a:t>The Psalmist reminds us </a:t>
            </a:r>
            <a:r>
              <a:rPr lang="en-US" sz="3300" b="1" i="1" dirty="0">
                <a:effectLst/>
                <a:latin typeface="Calibri" panose="020F0502020204030204" pitchFamily="34" charset="0"/>
                <a:ea typeface="Calibri" panose="020F0502020204030204" pitchFamily="34" charset="0"/>
                <a:cs typeface="Calibri" panose="020F0502020204030204" pitchFamily="34" charset="0"/>
              </a:rPr>
              <a:t>“Look to the Lord and His strength; seek His face always” </a:t>
            </a:r>
            <a:r>
              <a:rPr lang="en-US" sz="3300" b="1" dirty="0">
                <a:effectLst/>
                <a:latin typeface="Calibri" panose="020F0502020204030204" pitchFamily="34" charset="0"/>
                <a:ea typeface="Calibri" panose="020F0502020204030204" pitchFamily="34" charset="0"/>
                <a:cs typeface="Calibri" panose="020F0502020204030204" pitchFamily="34" charset="0"/>
              </a:rPr>
              <a:t>(Ps 105:4). This implies that we focus on His power, His majesty, His glory and His holiness.</a:t>
            </a:r>
          </a:p>
          <a:p>
            <a:pPr marR="0" lvl="0">
              <a:spcBef>
                <a:spcPts val="0"/>
              </a:spcBef>
              <a:spcAft>
                <a:spcPts val="0"/>
              </a:spcAft>
            </a:pPr>
            <a:endParaRPr lang="en-US" sz="800" b="1" dirty="0">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spcBef>
                <a:spcPts val="0"/>
              </a:spcBef>
              <a:spcAft>
                <a:spcPts val="800"/>
              </a:spcAft>
              <a:buFont typeface="Symbol" panose="05050102010706020507" pitchFamily="18" charset="2"/>
              <a:buChar char=""/>
            </a:pPr>
            <a:r>
              <a:rPr lang="en-US" sz="3300" b="1" dirty="0">
                <a:effectLst/>
                <a:latin typeface="Calibri" panose="020F0502020204030204" pitchFamily="34" charset="0"/>
                <a:ea typeface="Calibri" panose="020F0502020204030204" pitchFamily="34" charset="0"/>
                <a:cs typeface="Calibri" panose="020F0502020204030204" pitchFamily="34" charset="0"/>
              </a:rPr>
              <a:t>Richard Phillips shared this insight: </a:t>
            </a:r>
          </a:p>
          <a:p>
            <a:pPr lvl="1">
              <a:spcAft>
                <a:spcPts val="800"/>
              </a:spcAft>
            </a:pPr>
            <a:r>
              <a:rPr lang="en-US" sz="3300" b="1" i="1" dirty="0">
                <a:effectLst/>
                <a:latin typeface="Calibri" panose="020F0502020204030204" pitchFamily="34" charset="0"/>
                <a:ea typeface="Calibri" panose="020F0502020204030204" pitchFamily="34" charset="0"/>
                <a:cs typeface="Calibri" panose="020F0502020204030204" pitchFamily="34" charset="0"/>
              </a:rPr>
              <a:t>Looking to Jesus is the "secret" of the Christian life, the encouragement we need for our faith: to place our eyes not on the world with its enticements and threats, not even on ourselves with our petty successes and many failures, but on Him who is the source and fountain of all our spiritual vigor.</a:t>
            </a:r>
            <a:endParaRPr lang="en-US" sz="33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4007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 calcmode="lin" valueType="num">
                                      <p:cBhvr additive="base">
                                        <p:cTn id="1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926" y="98631"/>
            <a:ext cx="8742783" cy="6539098"/>
          </a:xfrm>
          <a:prstGeom prst="rect">
            <a:avLst/>
          </a:prstGeom>
        </p:spPr>
        <p:txBody>
          <a:bodyPr wrap="square">
            <a:spAutoFit/>
          </a:bodyPr>
          <a:lstStyle/>
          <a:p>
            <a:pPr marL="342900" marR="0" lvl="0" indent="-342900">
              <a:spcBef>
                <a:spcPts val="0"/>
              </a:spcBef>
              <a:spcAft>
                <a:spcPts val="0"/>
              </a:spcAft>
              <a:buFont typeface="Symbol" panose="05050102010706020507" pitchFamily="18" charset="2"/>
              <a:buChar char=""/>
            </a:pPr>
            <a:r>
              <a:rPr lang="en-US" sz="3300" b="1" i="1" dirty="0">
                <a:effectLst/>
                <a:latin typeface="Calibri" panose="020F0502020204030204" pitchFamily="34" charset="0"/>
                <a:ea typeface="Calibri" panose="020F0502020204030204" pitchFamily="34" charset="0"/>
                <a:cs typeface="Calibri" panose="020F0502020204030204" pitchFamily="34" charset="0"/>
              </a:rPr>
              <a:t>Since Christ has initiated our faith, He will watch over it, care for it, and sustain it. This is a source of great comfort to believers, especially in times of doubt and spiritual struggles.</a:t>
            </a:r>
          </a:p>
          <a:p>
            <a:pPr marL="228600" marR="0" lvl="0" indent="-228600">
              <a:spcBef>
                <a:spcPts val="0"/>
              </a:spcBef>
              <a:spcAft>
                <a:spcPts val="0"/>
              </a:spcAft>
              <a:buFont typeface="+mj-lt"/>
              <a:buAutoNum type="alphaUcPeriod" startAt="3"/>
            </a:pPr>
            <a:endParaRPr lang="en-US" sz="800" i="1"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514350" marR="0" lvl="0" indent="-514350">
              <a:lnSpc>
                <a:spcPct val="107000"/>
              </a:lnSpc>
              <a:spcBef>
                <a:spcPts val="0"/>
              </a:spcBef>
              <a:spcAft>
                <a:spcPts val="0"/>
              </a:spcAft>
              <a:buFont typeface="+mj-lt"/>
              <a:buAutoNum type="alphaUcPeriod" startAt="3"/>
            </a:pPr>
            <a:r>
              <a:rPr lang="en-US" sz="3300" b="1" u="sng" dirty="0">
                <a:latin typeface="Calibri" panose="020F0502020204030204" pitchFamily="34" charset="0"/>
                <a:ea typeface="Calibri" panose="020F0502020204030204" pitchFamily="34" charset="0"/>
                <a:cs typeface="Calibri" panose="020F0502020204030204" pitchFamily="34" charset="0"/>
              </a:rPr>
              <a:t>FOCUS ON CHRIST AS THE EXAMPLE OF FAITHFUL ENDURANCE BY LOOKING BEYOND HIS DIFFICULT CIRCUMSTANCES (v. 2b)</a:t>
            </a:r>
            <a:endParaRPr lang="en-US" sz="3300" dirty="0">
              <a:latin typeface="Calibri" panose="020F0502020204030204" pitchFamily="34" charset="0"/>
              <a:ea typeface="Calibri" panose="020F0502020204030204" pitchFamily="34" charset="0"/>
              <a:cs typeface="Times New Roman" panose="02020603050405020304" pitchFamily="18" charset="0"/>
            </a:endParaRPr>
          </a:p>
          <a:p>
            <a:pPr marL="514350" marR="0" lvl="0" indent="-514350">
              <a:spcBef>
                <a:spcPts val="0"/>
              </a:spcBef>
              <a:spcAft>
                <a:spcPts val="0"/>
              </a:spcAft>
              <a:buFont typeface="+mj-lt"/>
              <a:buAutoNum type="alphaUcPeriod" startAt="2"/>
            </a:pPr>
            <a:endParaRPr lang="en-US" sz="800" u="sng"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buFont typeface="Symbol" panose="05050102010706020507" pitchFamily="18" charset="2"/>
              <a:buChar char=""/>
            </a:pPr>
            <a:r>
              <a:rPr lang="en-US" sz="3300" b="1" i="1" dirty="0">
                <a:effectLst/>
                <a:latin typeface="Calibri" panose="020F0502020204030204" pitchFamily="34" charset="0"/>
                <a:ea typeface="Calibri" panose="020F0502020204030204" pitchFamily="34" charset="0"/>
                <a:cs typeface="Calibri" panose="020F0502020204030204" pitchFamily="34" charset="0"/>
              </a:rPr>
              <a:t>We can steadfastly run with endurance when we focus on Christ and BY LOOKING BEYOND OUR PRESENT DIFFICULT CIRCUMSTANCES.</a:t>
            </a:r>
            <a:r>
              <a:rPr lang="en-US" sz="3300" i="1" dirty="0">
                <a:effectLst/>
                <a:latin typeface="Calibri" panose="020F0502020204030204" pitchFamily="34" charset="0"/>
                <a:ea typeface="Calibri" panose="020F0502020204030204" pitchFamily="34" charset="0"/>
                <a:cs typeface="Calibri" panose="020F0502020204030204" pitchFamily="34" charset="0"/>
              </a:rPr>
              <a:t> </a:t>
            </a:r>
            <a:endParaRPr lang="en-US" sz="33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93842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604" y="206170"/>
            <a:ext cx="8929396" cy="6441122"/>
          </a:xfrm>
          <a:prstGeom prst="rect">
            <a:avLst/>
          </a:prstGeom>
        </p:spPr>
        <p:txBody>
          <a:bodyPr wrap="square">
            <a:spAutoFit/>
          </a:bodyPr>
          <a:lstStyle/>
          <a:p>
            <a:pPr marL="342900" marR="0" lvl="0" indent="-342900">
              <a:spcBef>
                <a:spcPts val="0"/>
              </a:spcBef>
              <a:spcAft>
                <a:spcPts val="0"/>
              </a:spcAft>
              <a:buFont typeface="Symbol" panose="05050102010706020507" pitchFamily="18" charset="2"/>
              <a:buChar char=""/>
            </a:pPr>
            <a:r>
              <a:rPr lang="en-US" sz="3300" b="1" i="1" dirty="0">
                <a:effectLst/>
                <a:latin typeface="Calibri" panose="020F0502020204030204" pitchFamily="34" charset="0"/>
                <a:ea typeface="Calibri" panose="020F0502020204030204" pitchFamily="34" charset="0"/>
                <a:cs typeface="Calibri" panose="020F0502020204030204" pitchFamily="34" charset="0"/>
              </a:rPr>
              <a:t>Jesus endured the cross and never wavered in His resolve to do the will of God the Father (Hebrews 5:8).</a:t>
            </a:r>
          </a:p>
          <a:p>
            <a:pPr marR="0" lvl="0">
              <a:spcBef>
                <a:spcPts val="0"/>
              </a:spcBef>
              <a:spcAft>
                <a:spcPts val="0"/>
              </a:spcAft>
            </a:pPr>
            <a:r>
              <a:rPr lang="en-US" sz="800" b="1" i="1" dirty="0">
                <a:effectLst/>
                <a:latin typeface="Calibri" panose="020F0502020204030204" pitchFamily="34" charset="0"/>
                <a:ea typeface="Calibri" panose="020F0502020204030204" pitchFamily="34" charset="0"/>
                <a:cs typeface="Calibri" panose="020F0502020204030204" pitchFamily="34" charset="0"/>
              </a:rPr>
              <a:t> </a:t>
            </a:r>
            <a:endParaRPr lang="en-US" sz="800" i="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300" b="1" i="1" dirty="0">
                <a:effectLst/>
                <a:latin typeface="Calibri" panose="020F0502020204030204" pitchFamily="34" charset="0"/>
                <a:ea typeface="Calibri" panose="020F0502020204030204" pitchFamily="34" charset="0"/>
                <a:cs typeface="Calibri" panose="020F0502020204030204" pitchFamily="34" charset="0"/>
              </a:rPr>
              <a:t>“He was willing to die a shameful death on the cross because of the joy He knew would be His afterward.”</a:t>
            </a:r>
            <a:r>
              <a:rPr lang="en-US" sz="3300" b="1" dirty="0">
                <a:effectLst/>
                <a:latin typeface="Calibri" panose="020F0502020204030204" pitchFamily="34" charset="0"/>
                <a:ea typeface="Calibri" panose="020F0502020204030204" pitchFamily="34" charset="0"/>
                <a:cs typeface="Calibri" panose="020F0502020204030204" pitchFamily="34" charset="0"/>
              </a:rPr>
              <a:t> </a:t>
            </a:r>
          </a:p>
          <a:p>
            <a:pPr marL="342900" marR="0" lvl="0" indent="-342900">
              <a:lnSpc>
                <a:spcPct val="107000"/>
              </a:lnSpc>
              <a:spcBef>
                <a:spcPts val="0"/>
              </a:spcBef>
              <a:spcAft>
                <a:spcPts val="0"/>
              </a:spcAft>
              <a:buFont typeface="Symbol" panose="05050102010706020507" pitchFamily="18" charset="2"/>
              <a:buChar char=""/>
            </a:pP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300" dirty="0">
                <a:effectLst/>
                <a:latin typeface="Calibri" panose="020F0502020204030204" pitchFamily="34" charset="0"/>
                <a:ea typeface="Calibri" panose="020F0502020204030204" pitchFamily="34" charset="0"/>
                <a:cs typeface="Calibri" panose="020F0502020204030204" pitchFamily="34" charset="0"/>
              </a:rPr>
              <a:t>The reason why Jesus </a:t>
            </a:r>
            <a:r>
              <a:rPr lang="en-US" sz="3300" b="1" dirty="0">
                <a:effectLst/>
                <a:latin typeface="Calibri" panose="020F0502020204030204" pitchFamily="34" charset="0"/>
                <a:ea typeface="Calibri" panose="020F0502020204030204" pitchFamily="34" charset="0"/>
                <a:cs typeface="Calibri" panose="020F0502020204030204" pitchFamily="34" charset="0"/>
              </a:rPr>
              <a:t>endured the cross </a:t>
            </a:r>
            <a:r>
              <a:rPr lang="en-US" sz="3300" dirty="0">
                <a:effectLst/>
                <a:latin typeface="Calibri" panose="020F0502020204030204" pitchFamily="34" charset="0"/>
                <a:ea typeface="Calibri" panose="020F0502020204030204" pitchFamily="34" charset="0"/>
                <a:cs typeface="Calibri" panose="020F0502020204030204" pitchFamily="34" charset="0"/>
              </a:rPr>
              <a:t>is because </a:t>
            </a:r>
            <a:r>
              <a:rPr lang="en-US" sz="3300" b="1" i="1" dirty="0">
                <a:effectLst/>
                <a:latin typeface="Calibri" panose="020F0502020204030204" pitchFamily="34" charset="0"/>
                <a:ea typeface="Calibri" panose="020F0502020204030204" pitchFamily="34" charset="0"/>
                <a:cs typeface="Calibri" panose="020F0502020204030204" pitchFamily="34" charset="0"/>
              </a:rPr>
              <a:t>He looked beyond His immediate and painful circumstances. Instead, He looked forward to the joy of the result, the reward of what was ahead and even of what will be accomplished ahead. </a:t>
            </a:r>
            <a:endParaRPr lang="en-US" sz="3300" i="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52584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933" y="168974"/>
            <a:ext cx="8640147" cy="6694140"/>
          </a:xfrm>
          <a:prstGeom prst="rect">
            <a:avLst/>
          </a:prstGeom>
        </p:spPr>
        <p:txBody>
          <a:bodyPr wrap="square">
            <a:spAutoFit/>
          </a:bodyPr>
          <a:lstStyle/>
          <a:p>
            <a:pPr marL="342900" marR="0" lvl="0" indent="-342900">
              <a:spcBef>
                <a:spcPts val="0"/>
              </a:spcBef>
              <a:spcAft>
                <a:spcPts val="0"/>
              </a:spcAft>
              <a:buFont typeface="Symbol" panose="05050102010706020507" pitchFamily="18" charset="2"/>
              <a:buChar char=""/>
            </a:pPr>
            <a:r>
              <a:rPr lang="en-US" sz="3300" b="1" dirty="0">
                <a:effectLst/>
                <a:latin typeface="Calibri" panose="020F0502020204030204" pitchFamily="34" charset="0"/>
                <a:ea typeface="Calibri" panose="020F0502020204030204" pitchFamily="34" charset="0"/>
                <a:cs typeface="Calibri" panose="020F0502020204030204" pitchFamily="34" charset="0"/>
              </a:rPr>
              <a:t>Jesus knew what awaited Him after the cross and the grave. </a:t>
            </a:r>
          </a:p>
          <a:p>
            <a:pPr marL="342900" marR="0" lvl="0" indent="-342900">
              <a:spcBef>
                <a:spcPts val="0"/>
              </a:spcBef>
              <a:spcAft>
                <a:spcPts val="0"/>
              </a:spcAft>
              <a:buFont typeface="Symbol" panose="05050102010706020507" pitchFamily="18" charset="2"/>
              <a:buChar char=""/>
            </a:pPr>
            <a:r>
              <a:rPr lang="en-US" sz="3300" b="1" dirty="0">
                <a:effectLst/>
                <a:latin typeface="Calibri" panose="020F0502020204030204" pitchFamily="34" charset="0"/>
                <a:ea typeface="Calibri" panose="020F0502020204030204" pitchFamily="34" charset="0"/>
                <a:cs typeface="Calibri" panose="020F0502020204030204" pitchFamily="34" charset="0"/>
              </a:rPr>
              <a:t>Jesus knew that the course marked out for Him by God included </a:t>
            </a:r>
            <a:r>
              <a:rPr lang="en-US" sz="3300" b="1" i="1" dirty="0">
                <a:effectLst/>
                <a:latin typeface="Calibri" panose="020F0502020204030204" pitchFamily="34" charset="0"/>
                <a:ea typeface="Calibri" panose="020F0502020204030204" pitchFamily="34" charset="0"/>
                <a:cs typeface="Calibri" panose="020F0502020204030204" pitchFamily="34" charset="0"/>
              </a:rPr>
              <a:t>the joy of His glorious resurrection, the ascension, and the seating at God's right hand. Even the salvation of lost souls- His very own.</a:t>
            </a:r>
          </a:p>
          <a:p>
            <a:pPr marL="342900" marR="0" lvl="0" indent="-342900">
              <a:spcBef>
                <a:spcPts val="0"/>
              </a:spcBef>
              <a:spcAft>
                <a:spcPts val="0"/>
              </a:spcAft>
              <a:buFont typeface="Symbol" panose="05050102010706020507" pitchFamily="18" charset="2"/>
              <a:buChar char=""/>
            </a:pPr>
            <a:r>
              <a:rPr lang="en-US" sz="3300" b="1" i="1" dirty="0">
                <a:effectLst/>
                <a:latin typeface="Calibri" panose="020F0502020204030204" pitchFamily="34" charset="0"/>
                <a:ea typeface="Calibri" panose="020F0502020204030204" pitchFamily="34" charset="0"/>
                <a:cs typeface="Calibri" panose="020F0502020204030204" pitchFamily="34" charset="0"/>
              </a:rPr>
              <a:t>For Jesus, the road to joy was by way of the cross.</a:t>
            </a:r>
          </a:p>
          <a:p>
            <a:pPr marL="342900" marR="0" lvl="0" indent="-342900">
              <a:spcBef>
                <a:spcPts val="0"/>
              </a:spcBef>
              <a:spcAft>
                <a:spcPts val="0"/>
              </a:spcAft>
              <a:buFont typeface="Symbol" panose="05050102010706020507" pitchFamily="18" charset="2"/>
              <a:buChar char=""/>
            </a:pPr>
            <a:r>
              <a:rPr lang="en-US" sz="3300" b="1" dirty="0">
                <a:effectLst/>
                <a:latin typeface="Calibri" panose="020F0502020204030204" pitchFamily="34" charset="0"/>
                <a:ea typeface="Calibri" panose="020F0502020204030204" pitchFamily="34" charset="0"/>
                <a:cs typeface="Calibri" panose="020F0502020204030204" pitchFamily="34" charset="0"/>
              </a:rPr>
              <a:t>Phillips paraphrases, "</a:t>
            </a:r>
            <a:r>
              <a:rPr lang="en-US" sz="3300" b="1" i="1" dirty="0">
                <a:effectLst/>
                <a:latin typeface="Calibri" panose="020F0502020204030204" pitchFamily="34" charset="0"/>
                <a:ea typeface="Calibri" panose="020F0502020204030204" pitchFamily="34" charset="0"/>
                <a:cs typeface="Calibri" panose="020F0502020204030204" pitchFamily="34" charset="0"/>
              </a:rPr>
              <a:t>because of the joy He knew would follow His suffering."</a:t>
            </a:r>
            <a:r>
              <a:rPr lang="en-US" sz="3300" b="1" dirty="0">
                <a:effectLst/>
                <a:latin typeface="Calibri" panose="020F0502020204030204" pitchFamily="34" charset="0"/>
                <a:ea typeface="Calibri" panose="020F0502020204030204" pitchFamily="34" charset="0"/>
                <a:cs typeface="Calibri" panose="020F0502020204030204" pitchFamily="34" charset="0"/>
              </a:rPr>
              <a:t> "Joy set before Him</a:t>
            </a:r>
            <a:r>
              <a:rPr lang="en-US" sz="3300" b="1" i="1" dirty="0">
                <a:effectLst/>
                <a:latin typeface="Calibri" panose="020F0502020204030204" pitchFamily="34" charset="0"/>
                <a:ea typeface="Calibri" panose="020F0502020204030204" pitchFamily="34" charset="0"/>
                <a:cs typeface="Calibri" panose="020F0502020204030204" pitchFamily="34" charset="0"/>
              </a:rPr>
              <a:t>" means the joy is completing the work of our salvation.</a:t>
            </a:r>
            <a:endParaRPr lang="en-US" sz="3300" b="1" i="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31244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943" y="98168"/>
            <a:ext cx="8714792" cy="6647974"/>
          </a:xfrm>
          <a:prstGeom prst="rect">
            <a:avLst/>
          </a:prstGeom>
        </p:spPr>
        <p:txBody>
          <a:bodyPr wrap="square">
            <a:spAutoFit/>
          </a:bodyPr>
          <a:lstStyle/>
          <a:p>
            <a:pPr marL="342900" marR="0" lvl="0" indent="-342900">
              <a:spcBef>
                <a:spcPts val="0"/>
              </a:spcBef>
              <a:spcAft>
                <a:spcPts val="0"/>
              </a:spcAft>
              <a:buFont typeface="Symbol" panose="05050102010706020507" pitchFamily="18" charset="2"/>
              <a:buChar char=""/>
            </a:pPr>
            <a:r>
              <a:rPr lang="en-US" sz="3350" b="1" i="1" dirty="0">
                <a:effectLst/>
                <a:latin typeface="Calibri" panose="020F0502020204030204" pitchFamily="34" charset="0"/>
                <a:ea typeface="Calibri" panose="020F0502020204030204" pitchFamily="34" charset="0"/>
                <a:cs typeface="Calibri" panose="020F0502020204030204" pitchFamily="34" charset="0"/>
              </a:rPr>
              <a:t>Jesus focused on the prospect of final victory when His redemptive work is completed.</a:t>
            </a:r>
          </a:p>
          <a:p>
            <a:pPr marR="0" lvl="0">
              <a:spcBef>
                <a:spcPts val="0"/>
              </a:spcBef>
              <a:spcAft>
                <a:spcPts val="0"/>
              </a:spcAft>
            </a:pPr>
            <a:endParaRPr lang="en-US" sz="800" b="1" i="1" dirty="0">
              <a:effectLst/>
              <a:latin typeface="Calibri" panose="020F0502020204030204" pitchFamily="34" charset="0"/>
              <a:ea typeface="Calibri" panose="020F0502020204030204" pitchFamily="34" charset="0"/>
              <a:cs typeface="Calibri" panose="020F0502020204030204" pitchFamily="34" charset="0"/>
            </a:endParaRPr>
          </a:p>
          <a:p>
            <a:pPr marR="0" lvl="0">
              <a:spcBef>
                <a:spcPts val="0"/>
              </a:spcBef>
              <a:spcAft>
                <a:spcPts val="0"/>
              </a:spcAft>
            </a:pPr>
            <a:r>
              <a:rPr lang="en-US" sz="3350" b="1" dirty="0">
                <a:effectLst/>
                <a:latin typeface="Calibri" panose="020F0502020204030204" pitchFamily="34" charset="0"/>
                <a:ea typeface="Calibri" panose="020F0502020204030204" pitchFamily="34" charset="0"/>
                <a:cs typeface="Calibri" panose="020F0502020204030204" pitchFamily="34" charset="0"/>
              </a:rPr>
              <a:t>Implications:</a:t>
            </a:r>
            <a:endParaRPr lang="en-US" sz="3350" b="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350" b="1" i="1" dirty="0">
                <a:effectLst/>
                <a:latin typeface="Calibri" panose="020F0502020204030204" pitchFamily="34" charset="0"/>
                <a:ea typeface="Calibri" panose="020F0502020204030204" pitchFamily="34" charset="0"/>
                <a:cs typeface="Calibri" panose="020F0502020204030204" pitchFamily="34" charset="0"/>
              </a:rPr>
              <a:t>As believers we are encouraged to look beyond our present difficulties and look to God’s promised rewards.</a:t>
            </a:r>
          </a:p>
          <a:p>
            <a:pPr marR="0" lvl="0">
              <a:spcBef>
                <a:spcPts val="0"/>
              </a:spcBef>
              <a:spcAft>
                <a:spcPts val="0"/>
              </a:spcAft>
            </a:pPr>
            <a:r>
              <a:rPr lang="en-US" sz="800" b="1" i="1" dirty="0">
                <a:effectLst/>
                <a:latin typeface="Calibri" panose="020F0502020204030204" pitchFamily="34" charset="0"/>
                <a:ea typeface="Calibri" panose="020F0502020204030204" pitchFamily="34" charset="0"/>
                <a:cs typeface="Calibri" panose="020F0502020204030204" pitchFamily="34" charset="0"/>
              </a:rPr>
              <a:t> </a:t>
            </a:r>
            <a:endParaRPr lang="en-US" sz="800" b="1" i="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350" b="1" dirty="0">
                <a:effectLst/>
                <a:latin typeface="Calibri" panose="020F0502020204030204" pitchFamily="34" charset="0"/>
                <a:ea typeface="Calibri" panose="020F0502020204030204" pitchFamily="34" charset="0"/>
                <a:cs typeface="Calibri" panose="020F0502020204030204" pitchFamily="34" charset="0"/>
              </a:rPr>
              <a:t>Paul shared his perspective about his present suffering and future glory in Romans 8:18</a:t>
            </a:r>
            <a:r>
              <a:rPr lang="en-US" sz="3350" b="1" i="1" dirty="0">
                <a:latin typeface="Calibri" panose="020F0502020204030204" pitchFamily="34" charset="0"/>
                <a:ea typeface="Calibri" panose="020F0502020204030204" pitchFamily="34" charset="0"/>
                <a:cs typeface="Calibri" panose="020F0502020204030204" pitchFamily="34" charset="0"/>
              </a:rPr>
              <a:t> </a:t>
            </a:r>
            <a:r>
              <a:rPr lang="en-US" sz="3350" b="1" dirty="0">
                <a:latin typeface="Calibri" panose="020F0502020204030204" pitchFamily="34" charset="0"/>
                <a:ea typeface="Calibri" panose="020F0502020204030204" pitchFamily="34" charset="0"/>
                <a:cs typeface="Calibri" panose="020F0502020204030204" pitchFamily="34" charset="0"/>
              </a:rPr>
              <a:t>and</a:t>
            </a:r>
            <a:r>
              <a:rPr lang="en-US" sz="3350" b="1" i="1" dirty="0">
                <a:latin typeface="Calibri" panose="020F0502020204030204" pitchFamily="34" charset="0"/>
                <a:ea typeface="Calibri" panose="020F0502020204030204" pitchFamily="34" charset="0"/>
                <a:cs typeface="Calibri" panose="020F0502020204030204" pitchFamily="34" charset="0"/>
              </a:rPr>
              <a:t> </a:t>
            </a:r>
            <a:r>
              <a:rPr lang="en-US" sz="3350" b="1" dirty="0">
                <a:effectLst/>
                <a:latin typeface="Calibri" panose="020F0502020204030204" pitchFamily="34" charset="0"/>
                <a:ea typeface="Calibri" panose="020F0502020204030204" pitchFamily="34" charset="0"/>
                <a:cs typeface="Calibri" panose="020F0502020204030204" pitchFamily="34" charset="0"/>
              </a:rPr>
              <a:t>2 Corinthians 4:16-18.</a:t>
            </a:r>
          </a:p>
          <a:p>
            <a:pPr marR="0" lvl="0">
              <a:spcBef>
                <a:spcPts val="0"/>
              </a:spcBef>
              <a:spcAft>
                <a:spcPts val="0"/>
              </a:spcAft>
            </a:pPr>
            <a:endParaRPr lang="en-US" sz="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350" b="1" i="1" dirty="0">
                <a:effectLst/>
                <a:latin typeface="Calibri" panose="020F0502020204030204" pitchFamily="34" charset="0"/>
                <a:ea typeface="Calibri" panose="020F0502020204030204" pitchFamily="34" charset="0"/>
                <a:cs typeface="Calibri" panose="020F0502020204030204" pitchFamily="34" charset="0"/>
              </a:rPr>
              <a:t>This also means that as believers we have to trust God with our future, despite how hard it might be in the present. </a:t>
            </a:r>
            <a:endParaRPr lang="en-US" sz="3350" b="1" i="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58581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 calcmode="lin" valueType="num">
                                      <p:cBhvr additive="base">
                                        <p:cTn id="1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anim calcmode="lin" valueType="num">
                                      <p:cBhvr additive="base">
                                        <p:cTn id="23"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anim calcmode="lin" valueType="num">
                                      <p:cBhvr additive="base">
                                        <p:cTn id="2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541" y="382012"/>
            <a:ext cx="8875059" cy="5970865"/>
          </a:xfrm>
          <a:prstGeom prst="rect">
            <a:avLst/>
          </a:prstGeom>
        </p:spPr>
        <p:txBody>
          <a:bodyPr wrap="square">
            <a:spAutoFit/>
          </a:bodyPr>
          <a:lstStyle/>
          <a:p>
            <a:pPr marL="914400" lvl="1" indent="-457200">
              <a:buFont typeface="Arial" panose="020B0604020202020204" pitchFamily="34" charset="0"/>
              <a:buChar char="•"/>
            </a:pPr>
            <a:r>
              <a:rPr lang="en-US" sz="3400" b="1" i="1" dirty="0">
                <a:effectLst/>
                <a:latin typeface="Calibri" panose="020F0502020204030204" pitchFamily="34" charset="0"/>
                <a:ea typeface="Calibri" panose="020F0502020204030204" pitchFamily="34" charset="0"/>
                <a:cs typeface="Calibri" panose="020F0502020204030204" pitchFamily="34" charset="0"/>
              </a:rPr>
              <a:t>“This is the essence of godly faith: to trust God with our future, despite how hard it might be in the present” (Phil 4:12–13).</a:t>
            </a:r>
          </a:p>
          <a:p>
            <a:pPr marL="914400" lvl="1" indent="-457200">
              <a:buFont typeface="Arial" panose="020B0604020202020204" pitchFamily="34" charset="0"/>
              <a:buChar char="•"/>
            </a:pPr>
            <a:r>
              <a:rPr lang="en-US" sz="3400" dirty="0">
                <a:effectLst/>
                <a:latin typeface="Calibri" panose="020F0502020204030204" pitchFamily="34" charset="0"/>
                <a:ea typeface="Calibri" panose="020F0502020204030204" pitchFamily="34" charset="0"/>
                <a:cs typeface="Calibri" panose="020F0502020204030204" pitchFamily="34" charset="0"/>
              </a:rPr>
              <a:t>Our willingness to endure our present crisis should come from an understanding that </a:t>
            </a:r>
            <a:r>
              <a:rPr lang="en-US" sz="3400" b="1" i="1" dirty="0">
                <a:effectLst/>
                <a:latin typeface="Calibri" panose="020F0502020204030204" pitchFamily="34" charset="0"/>
                <a:ea typeface="Calibri" panose="020F0502020204030204" pitchFamily="34" charset="0"/>
                <a:cs typeface="Calibri" panose="020F0502020204030204" pitchFamily="34" charset="0"/>
              </a:rPr>
              <a:t>“in all things God works for the good of those who love Him, who have been </a:t>
            </a:r>
            <a:r>
              <a:rPr lang="en-US" sz="3400" b="1" i="1" dirty="0">
                <a:solidFill>
                  <a:prstClr val="black"/>
                </a:solidFill>
                <a:latin typeface="Calibri" panose="020F0502020204030204" pitchFamily="34" charset="0"/>
                <a:ea typeface="Calibri" panose="020F0502020204030204" pitchFamily="34" charset="0"/>
                <a:cs typeface="Calibri" panose="020F0502020204030204" pitchFamily="34" charset="0"/>
              </a:rPr>
              <a:t>called according to His purpose</a:t>
            </a:r>
            <a:r>
              <a:rPr lang="en-US" sz="3400" b="1" dirty="0">
                <a:solidFill>
                  <a:prstClr val="black"/>
                </a:solidFill>
                <a:latin typeface="Calibri" panose="020F0502020204030204" pitchFamily="34" charset="0"/>
                <a:ea typeface="Calibri" panose="020F0502020204030204" pitchFamily="34" charset="0"/>
                <a:cs typeface="Calibri" panose="020F0502020204030204" pitchFamily="34" charset="0"/>
              </a:rPr>
              <a:t>” (Rom 8:28).</a:t>
            </a:r>
          </a:p>
          <a:p>
            <a:pPr marL="914400" lvl="1" indent="-457200">
              <a:buFont typeface="Arial" panose="020B0604020202020204" pitchFamily="34" charset="0"/>
              <a:buChar char="•"/>
            </a:pPr>
            <a:endParaRPr lang="en-US" sz="800" b="1" dirty="0">
              <a:effectLst/>
              <a:latin typeface="Calibri" panose="020F0502020204030204" pitchFamily="34" charset="0"/>
              <a:ea typeface="Calibri" panose="020F0502020204030204" pitchFamily="34" charset="0"/>
              <a:cs typeface="Times New Roman" panose="02020603050405020304" pitchFamily="18" charset="0"/>
            </a:endParaRPr>
          </a:p>
          <a:p>
            <a:pPr marL="514350" marR="0" lvl="0" indent="-514350">
              <a:spcBef>
                <a:spcPts val="0"/>
              </a:spcBef>
              <a:spcAft>
                <a:spcPts val="0"/>
              </a:spcAft>
              <a:buFont typeface="+mj-lt"/>
              <a:buAutoNum type="alphaUcPeriod" startAt="4"/>
            </a:pPr>
            <a:r>
              <a:rPr lang="en-US" sz="3400" b="1" u="sng" dirty="0">
                <a:latin typeface="Calibri" panose="020F0502020204030204" pitchFamily="34" charset="0"/>
                <a:ea typeface="Calibri" panose="020F0502020204030204" pitchFamily="34" charset="0"/>
              </a:rPr>
              <a:t>FOCUS ON CHRIST AS THE EXAMPLE OF FAITHFUL ENDURANCE TO OPPOSITION (v. 3)</a:t>
            </a:r>
            <a:endParaRPr lang="en-US" sz="3400" b="1" u="sng"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5104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942" y="335909"/>
            <a:ext cx="8854751" cy="6395918"/>
          </a:xfrm>
          <a:prstGeom prst="rect">
            <a:avLst/>
          </a:prstGeom>
        </p:spPr>
        <p:txBody>
          <a:bodyPr wrap="square">
            <a:spAutoFit/>
          </a:bodyPr>
          <a:lstStyle/>
          <a:p>
            <a:pPr marL="342900" marR="0" lvl="0" indent="-342900">
              <a:spcBef>
                <a:spcPts val="0"/>
              </a:spcBef>
              <a:spcAft>
                <a:spcPts val="0"/>
              </a:spcAft>
              <a:buFont typeface="Symbol" panose="05050102010706020507" pitchFamily="18" charset="2"/>
              <a:buChar char=""/>
            </a:pPr>
            <a:r>
              <a:rPr lang="en-US" sz="3350" b="1" dirty="0">
                <a:effectLst/>
                <a:latin typeface="Calibri" panose="020F0502020204030204" pitchFamily="34" charset="0"/>
                <a:ea typeface="Calibri" panose="020F0502020204030204" pitchFamily="34" charset="0"/>
                <a:cs typeface="Calibri" panose="020F0502020204030204" pitchFamily="34" charset="0"/>
              </a:rPr>
              <a:t>Jesus endured such opposition from sinful men. Jesus ran the race of faith against </a:t>
            </a:r>
            <a:r>
              <a:rPr lang="en-US" sz="3350" b="1" i="1" dirty="0">
                <a:effectLst/>
                <a:latin typeface="Calibri" panose="020F0502020204030204" pitchFamily="34" charset="0"/>
                <a:ea typeface="Calibri" panose="020F0502020204030204" pitchFamily="34" charset="0"/>
                <a:cs typeface="Calibri" panose="020F0502020204030204" pitchFamily="34" charset="0"/>
              </a:rPr>
              <a:t>the greatest and most violent of opposition.</a:t>
            </a:r>
          </a:p>
          <a:p>
            <a:pPr marR="0" lvl="0">
              <a:spcBef>
                <a:spcPts val="0"/>
              </a:spcBef>
              <a:spcAft>
                <a:spcPts val="0"/>
              </a:spcAft>
            </a:pPr>
            <a:endParaRPr lang="en-US" sz="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350" b="1" dirty="0">
                <a:effectLst/>
                <a:latin typeface="Calibri" panose="020F0502020204030204" pitchFamily="34" charset="0"/>
                <a:ea typeface="Calibri" panose="020F0502020204030204" pitchFamily="34" charset="0"/>
                <a:cs typeface="Calibri" panose="020F0502020204030204" pitchFamily="34" charset="0"/>
              </a:rPr>
              <a:t>"Consider" </a:t>
            </a:r>
            <a:r>
              <a:rPr lang="en-US" sz="3350" b="1" i="1" dirty="0">
                <a:effectLst/>
                <a:latin typeface="Calibri" panose="020F0502020204030204" pitchFamily="34" charset="0"/>
                <a:ea typeface="Calibri" panose="020F0502020204030204" pitchFamily="34" charset="0"/>
                <a:cs typeface="Calibri" panose="020F0502020204030204" pitchFamily="34" charset="0"/>
              </a:rPr>
              <a:t>means think over, consider thoughtfully, and ponder the suffering of Jesus for you.</a:t>
            </a:r>
          </a:p>
          <a:p>
            <a:pPr marR="0" lvl="0">
              <a:spcBef>
                <a:spcPts val="0"/>
              </a:spcBef>
              <a:spcAft>
                <a:spcPts val="0"/>
              </a:spcAft>
            </a:pPr>
            <a:r>
              <a:rPr lang="en-US" sz="800" b="1" dirty="0">
                <a:effectLst/>
                <a:latin typeface="Calibri" panose="020F0502020204030204" pitchFamily="34" charset="0"/>
                <a:ea typeface="Calibri" panose="020F0502020204030204" pitchFamily="34" charset="0"/>
                <a:cs typeface="Calibri" panose="020F0502020204030204" pitchFamily="34" charset="0"/>
              </a:rPr>
              <a:t> </a:t>
            </a:r>
            <a:endParaRPr lang="en-US" sz="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350" b="1" dirty="0">
                <a:effectLst/>
                <a:latin typeface="Calibri" panose="020F0502020204030204" pitchFamily="34" charset="0"/>
                <a:ea typeface="Calibri" panose="020F0502020204030204" pitchFamily="34" charset="0"/>
                <a:cs typeface="Calibri" panose="020F0502020204030204" pitchFamily="34" charset="0"/>
              </a:rPr>
              <a:t>"Consider Him" </a:t>
            </a:r>
            <a:r>
              <a:rPr lang="en-US" sz="3350" b="1" i="1" dirty="0">
                <a:effectLst/>
                <a:latin typeface="Calibri" panose="020F0502020204030204" pitchFamily="34" charset="0"/>
                <a:ea typeface="Calibri" panose="020F0502020204030204" pitchFamily="34" charset="0"/>
                <a:cs typeface="Calibri" panose="020F0502020204030204" pitchFamily="34" charset="0"/>
              </a:rPr>
              <a:t>makes a careful assessment by comparing Jesus’ sufferings and our sufferings. </a:t>
            </a:r>
          </a:p>
          <a:p>
            <a:pPr marR="0" lvl="0">
              <a:spcBef>
                <a:spcPts val="0"/>
              </a:spcBef>
              <a:spcAft>
                <a:spcPts val="0"/>
              </a:spcAft>
            </a:pPr>
            <a:endParaRPr lang="en-US" sz="800" b="1" i="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350" b="1" i="1" dirty="0">
                <a:effectLst/>
                <a:latin typeface="Calibri" panose="020F0502020204030204" pitchFamily="34" charset="0"/>
                <a:ea typeface="Calibri" panose="020F0502020204030204" pitchFamily="34" charset="0"/>
                <a:cs typeface="Calibri" panose="020F0502020204030204" pitchFamily="34" charset="0"/>
              </a:rPr>
              <a:t>The author wants the readers to compare Christ’s sufferings with the readers’ own less severe persecutions.</a:t>
            </a:r>
          </a:p>
          <a:p>
            <a:pPr marL="342900" marR="0" lvl="0" indent="-342900">
              <a:lnSpc>
                <a:spcPct val="107000"/>
              </a:lnSpc>
              <a:spcBef>
                <a:spcPts val="0"/>
              </a:spcBef>
              <a:spcAft>
                <a:spcPts val="0"/>
              </a:spcAft>
              <a:buFont typeface="Symbol" panose="05050102010706020507" pitchFamily="18" charset="2"/>
              <a:buChar char=""/>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08250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926" y="91237"/>
            <a:ext cx="8668139" cy="7053919"/>
          </a:xfrm>
          <a:prstGeom prst="rect">
            <a:avLst/>
          </a:prstGeom>
        </p:spPr>
        <p:txBody>
          <a:bodyPr wrap="square">
            <a:spAutoFit/>
          </a:bodyPr>
          <a:lstStyle/>
          <a:p>
            <a:pPr marL="342900" marR="0" lvl="0" indent="-342900">
              <a:spcBef>
                <a:spcPts val="0"/>
              </a:spcBef>
              <a:spcAft>
                <a:spcPts val="0"/>
              </a:spcAft>
              <a:buFont typeface="Symbol" panose="05050102010706020507" pitchFamily="18" charset="2"/>
              <a:buChar char=""/>
            </a:pPr>
            <a:r>
              <a:rPr lang="en-US" sz="3400" b="1" i="1" dirty="0">
                <a:effectLst/>
                <a:latin typeface="Calibri" panose="020F0502020204030204" pitchFamily="34" charset="0"/>
                <a:ea typeface="Calibri" panose="020F0502020204030204" pitchFamily="34" charset="0"/>
                <a:cs typeface="Calibri" panose="020F0502020204030204" pitchFamily="34" charset="0"/>
              </a:rPr>
              <a:t>Consider what He endured and what He gave up so you and I can be saved from eternal damnation.</a:t>
            </a:r>
          </a:p>
          <a:p>
            <a:pPr marR="0" lvl="0">
              <a:spcBef>
                <a:spcPts val="0"/>
              </a:spcBef>
              <a:spcAft>
                <a:spcPts val="0"/>
              </a:spcAft>
            </a:pPr>
            <a:r>
              <a:rPr lang="en-US" sz="800" b="1" i="1" dirty="0">
                <a:effectLst/>
                <a:latin typeface="Calibri" panose="020F0502020204030204" pitchFamily="34" charset="0"/>
                <a:ea typeface="Calibri" panose="020F0502020204030204" pitchFamily="34" charset="0"/>
                <a:cs typeface="Calibri" panose="020F0502020204030204" pitchFamily="34" charset="0"/>
              </a:rPr>
              <a:t> </a:t>
            </a:r>
            <a:endParaRPr lang="en-US" sz="800" b="1" i="1" dirty="0">
              <a:effectLst/>
              <a:latin typeface="Calibri" panose="020F0502020204030204" pitchFamily="34" charset="0"/>
              <a:ea typeface="Calibri" panose="020F0502020204030204" pitchFamily="34" charset="0"/>
              <a:cs typeface="Times New Roman" panose="02020603050405020304" pitchFamily="18" charset="0"/>
            </a:endParaRPr>
          </a:p>
          <a:p>
            <a:r>
              <a:rPr lang="en-US" sz="3400" b="1" dirty="0">
                <a:effectLst/>
                <a:latin typeface="Calibri" panose="020F0502020204030204" pitchFamily="34" charset="0"/>
                <a:ea typeface="Calibri" panose="020F0502020204030204" pitchFamily="34" charset="0"/>
                <a:cs typeface="Calibri" panose="020F0502020204030204" pitchFamily="34" charset="0"/>
              </a:rPr>
              <a:t>Conclusion:</a:t>
            </a:r>
            <a:endParaRPr lang="en-US" sz="3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400" b="1" dirty="0">
                <a:effectLst/>
                <a:latin typeface="Calibri" panose="020F0502020204030204" pitchFamily="34" charset="0"/>
                <a:ea typeface="Calibri" panose="020F0502020204030204" pitchFamily="34" charset="0"/>
                <a:cs typeface="Calibri" panose="020F0502020204030204" pitchFamily="34" charset="0"/>
              </a:rPr>
              <a:t>How are you running the race of life?</a:t>
            </a:r>
            <a:endParaRPr lang="en-US" sz="3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400" b="1" i="1" dirty="0">
                <a:effectLst/>
                <a:latin typeface="Calibri" panose="020F0502020204030204" pitchFamily="34" charset="0"/>
                <a:ea typeface="Calibri" panose="020F0502020204030204" pitchFamily="34" charset="0"/>
                <a:cs typeface="Calibri" panose="020F0502020204030204" pitchFamily="34" charset="0"/>
              </a:rPr>
              <a:t>Let us go back to our call to run with steadfast endurance by choosing to set our eyes on Jesus, who is now seated at the right hand of God in a position of rest, power, and all authority over all things. </a:t>
            </a:r>
            <a:endParaRPr lang="en-US" sz="3400" b="1" i="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400" b="1" i="1" dirty="0">
                <a:effectLst/>
                <a:latin typeface="Calibri" panose="020F0502020204030204" pitchFamily="34" charset="0"/>
                <a:ea typeface="Calibri" panose="020F0502020204030204" pitchFamily="34" charset="0"/>
                <a:cs typeface="Calibri" panose="020F0502020204030204" pitchFamily="34" charset="0"/>
              </a:rPr>
              <a:t>Jesus should be our focus, our faithful sustainer and excellent example.</a:t>
            </a:r>
          </a:p>
          <a:p>
            <a:pPr marR="0" lvl="0">
              <a:lnSpc>
                <a:spcPct val="107000"/>
              </a:lnSpc>
              <a:spcBef>
                <a:spcPts val="0"/>
              </a:spcBef>
              <a:spcAft>
                <a:spcPts val="0"/>
              </a:spcAft>
            </a:pPr>
            <a:r>
              <a:rPr lang="en-US" sz="3400" dirty="0">
                <a:effectLst/>
                <a:latin typeface="Calibri" panose="020F0502020204030204" pitchFamily="34" charset="0"/>
                <a:ea typeface="Calibri" panose="020F0502020204030204" pitchFamily="34" charset="0"/>
                <a:cs typeface="Calibri" panose="020F0502020204030204" pitchFamily="34" charset="0"/>
              </a:rPr>
              <a:t> </a:t>
            </a:r>
            <a:endParaRPr lang="en-US" sz="3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3146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 calcmode="lin" valueType="num">
                                      <p:cBhvr additive="base">
                                        <p:cTn id="1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 calcmode="lin" valueType="num">
                                      <p:cBhvr additive="base">
                                        <p:cTn id="2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 calcmode="lin" valueType="num">
                                      <p:cBhvr additive="base">
                                        <p:cTn id="2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210501"/>
            <a:ext cx="9144000" cy="2167003"/>
          </a:xfrm>
          <a:prstGeom prst="rect">
            <a:avLst/>
          </a:prstGeom>
        </p:spPr>
        <p:txBody>
          <a:bodyPr wrap="square">
            <a:spAutoFit/>
          </a:bodyPr>
          <a:lstStyle/>
          <a:p>
            <a:pPr marL="228600" marR="0" algn="ctr">
              <a:lnSpc>
                <a:spcPct val="107000"/>
              </a:lnSpc>
              <a:spcBef>
                <a:spcPts val="0"/>
              </a:spcBef>
              <a:spcAft>
                <a:spcPts val="0"/>
              </a:spcAft>
            </a:pPr>
            <a:r>
              <a:rPr lang="en-US" sz="3800" b="1" dirty="0">
                <a:effectLst/>
                <a:latin typeface="Calibri" panose="020F0502020204030204" pitchFamily="34" charset="0"/>
                <a:ea typeface="Calibri" panose="020F0502020204030204" pitchFamily="34" charset="0"/>
                <a:cs typeface="Calibri" panose="020F0502020204030204" pitchFamily="34" charset="0"/>
              </a:rPr>
              <a:t>RUNNING THE CHRISTIAN RACE </a:t>
            </a:r>
          </a:p>
          <a:p>
            <a:pPr marL="228600" marR="0" algn="ctr">
              <a:lnSpc>
                <a:spcPct val="107000"/>
              </a:lnSpc>
              <a:spcBef>
                <a:spcPts val="0"/>
              </a:spcBef>
              <a:spcAft>
                <a:spcPts val="0"/>
              </a:spcAft>
            </a:pPr>
            <a:r>
              <a:rPr lang="en-US" sz="3800" b="1" dirty="0">
                <a:effectLst/>
                <a:latin typeface="Calibri" panose="020F0502020204030204" pitchFamily="34" charset="0"/>
                <a:ea typeface="Calibri" panose="020F0502020204030204" pitchFamily="34" charset="0"/>
                <a:cs typeface="Calibri" panose="020F0502020204030204" pitchFamily="34" charset="0"/>
              </a:rPr>
              <a:t>WITH OUR EYES FIXED ON JESUS</a:t>
            </a:r>
          </a:p>
          <a:p>
            <a:pPr marL="228600" marR="0" algn="ctr">
              <a:lnSpc>
                <a:spcPct val="107000"/>
              </a:lnSpc>
              <a:spcBef>
                <a:spcPts val="0"/>
              </a:spcBef>
              <a:spcAft>
                <a:spcPts val="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en-US" sz="3800" b="1" dirty="0">
                <a:effectLst/>
                <a:latin typeface="Calibri" panose="020F0502020204030204" pitchFamily="34" charset="0"/>
                <a:ea typeface="Calibri" panose="020F0502020204030204" pitchFamily="34" charset="0"/>
                <a:cs typeface="Calibri" panose="020F0502020204030204" pitchFamily="34" charset="0"/>
              </a:rPr>
              <a:t>Hebrews 12:1-3</a:t>
            </a:r>
            <a:endParaRPr lang="en-US" sz="3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08216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 calcmode="lin" valueType="num">
                                      <p:cBhvr additive="base">
                                        <p:cTn id="1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9246" y="361344"/>
            <a:ext cx="8988729" cy="5632311"/>
          </a:xfrm>
          <a:prstGeom prst="rect">
            <a:avLst/>
          </a:prstGeom>
        </p:spPr>
        <p:txBody>
          <a:bodyPr wrap="square">
            <a:spAutoFit/>
          </a:bodyPr>
          <a:lstStyle/>
          <a:p>
            <a:pPr marL="342900" marR="0" lvl="0" indent="-342900">
              <a:spcBef>
                <a:spcPts val="0"/>
              </a:spcBef>
              <a:spcAft>
                <a:spcPts val="0"/>
              </a:spcAft>
              <a:buFont typeface="Symbol" panose="05050102010706020507" pitchFamily="18" charset="2"/>
              <a:buChar char=""/>
            </a:pPr>
            <a:r>
              <a:rPr lang="en-US" sz="3400" b="1" i="1" dirty="0">
                <a:latin typeface="Calibri" panose="020F0502020204030204" pitchFamily="34" charset="0"/>
                <a:ea typeface="Calibri" panose="020F0502020204030204" pitchFamily="34" charset="0"/>
                <a:cs typeface="Calibri" panose="020F0502020204030204" pitchFamily="34" charset="0"/>
              </a:rPr>
              <a:t>It is as we choose to do so that the Holy Spirit will give us strength and wisdom to help us faithfully endure to the end. </a:t>
            </a:r>
          </a:p>
          <a:p>
            <a:pPr marR="0" lvl="0">
              <a:spcBef>
                <a:spcPts val="0"/>
              </a:spcBef>
              <a:spcAft>
                <a:spcPts val="0"/>
              </a:spcAft>
            </a:pPr>
            <a:endParaRPr lang="en-US" sz="800" b="1" i="1"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400" b="1" i="1" dirty="0">
                <a:latin typeface="Calibri" panose="020F0502020204030204" pitchFamily="34" charset="0"/>
                <a:ea typeface="Calibri" panose="020F0502020204030204" pitchFamily="34" charset="0"/>
                <a:cs typeface="Calibri" panose="020F0502020204030204" pitchFamily="34" charset="0"/>
              </a:rPr>
              <a:t>We need to remember that our steadfast endurance is not dependent on our own strength.</a:t>
            </a:r>
          </a:p>
          <a:p>
            <a:pPr marR="0" lvl="0">
              <a:spcBef>
                <a:spcPts val="0"/>
              </a:spcBef>
              <a:spcAft>
                <a:spcPts val="0"/>
              </a:spcAft>
            </a:pPr>
            <a:r>
              <a:rPr lang="en-US" sz="800" b="1" i="1" dirty="0"/>
              <a:t> </a:t>
            </a:r>
          </a:p>
          <a:p>
            <a:pPr marL="342900" marR="0" lvl="0" indent="-342900">
              <a:spcBef>
                <a:spcPts val="0"/>
              </a:spcBef>
              <a:spcAft>
                <a:spcPts val="0"/>
              </a:spcAft>
              <a:buFont typeface="Symbol" panose="05050102010706020507" pitchFamily="18" charset="2"/>
              <a:buChar char=""/>
            </a:pPr>
            <a:r>
              <a:rPr lang="en-US" sz="3600" b="1" dirty="0"/>
              <a:t>Like Paul we need to earnestly pray in the midst of our difficulties:</a:t>
            </a:r>
          </a:p>
          <a:p>
            <a:pPr marL="1028700" lvl="1" indent="-571500">
              <a:buFont typeface="Wingdings" panose="05000000000000000000" pitchFamily="2" charset="2"/>
              <a:buChar char="Ø"/>
            </a:pPr>
            <a:r>
              <a:rPr lang="en-US" sz="3400" b="1" dirty="0">
                <a:latin typeface="Calibri" panose="020F0502020204030204" pitchFamily="34" charset="0"/>
                <a:ea typeface="Calibri" panose="020F0502020204030204" pitchFamily="34" charset="0"/>
                <a:cs typeface="Calibri" panose="020F0502020204030204" pitchFamily="34" charset="0"/>
              </a:rPr>
              <a:t>Colossians 1:11</a:t>
            </a:r>
            <a:r>
              <a:rPr lang="en-US" sz="3400" b="1" i="1" dirty="0">
                <a:latin typeface="Calibri" panose="020F0502020204030204" pitchFamily="34" charset="0"/>
                <a:ea typeface="Calibri" panose="020F0502020204030204" pitchFamily="34" charset="0"/>
                <a:cs typeface="Calibri" panose="020F0502020204030204" pitchFamily="34" charset="0"/>
              </a:rPr>
              <a:t> </a:t>
            </a:r>
          </a:p>
          <a:p>
            <a:pPr marL="914400" lvl="1" indent="-457200">
              <a:buFont typeface="Wingdings" panose="05000000000000000000" pitchFamily="2" charset="2"/>
              <a:buChar char="Ø"/>
            </a:pPr>
            <a:r>
              <a:rPr lang="en-US" sz="3400" b="1" dirty="0">
                <a:latin typeface="Calibri" panose="020F0502020204030204" pitchFamily="34" charset="0"/>
                <a:ea typeface="Calibri" panose="020F0502020204030204" pitchFamily="34" charset="0"/>
                <a:cs typeface="Calibri" panose="020F0502020204030204" pitchFamily="34" charset="0"/>
              </a:rPr>
              <a:t> Romans 15:4</a:t>
            </a:r>
            <a:endParaRPr lang="en-US" sz="3400"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01044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anim calcmode="lin" valueType="num">
                                      <p:cBhvr additive="base">
                                        <p:cTn id="23"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 calcmode="lin" valueType="num">
                                      <p:cBhvr additive="base">
                                        <p:cTn id="2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7118" y="928310"/>
            <a:ext cx="7893698" cy="3416320"/>
          </a:xfrm>
          <a:prstGeom prst="rect">
            <a:avLst/>
          </a:prstGeom>
        </p:spPr>
        <p:txBody>
          <a:bodyPr wrap="square">
            <a:spAutoFit/>
          </a:bodyPr>
          <a:lstStyle/>
          <a:p>
            <a:pPr marR="0" lvl="0">
              <a:spcBef>
                <a:spcPts val="0"/>
              </a:spcBef>
              <a:spcAft>
                <a:spcPts val="0"/>
              </a:spcAft>
            </a:pPr>
            <a:r>
              <a:rPr lang="en-US" sz="3600" b="1" i="1" dirty="0">
                <a:latin typeface="Calibri" panose="020F0502020204030204" pitchFamily="34" charset="0"/>
                <a:ea typeface="Calibri" panose="020F0502020204030204" pitchFamily="34" charset="0"/>
                <a:cs typeface="Calibri" panose="020F0502020204030204" pitchFamily="34" charset="0"/>
              </a:rPr>
              <a:t>“What consumes your mind controls your life. When Jesus is the focus of your songs, your prayers, your worship, your devotions, and your life, you will find yourself running the race of faith with joy and hope.”</a:t>
            </a:r>
            <a:endParaRPr lang="en-US" sz="3600" b="1" i="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71242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9293" y="227905"/>
            <a:ext cx="8804030" cy="6494085"/>
          </a:xfrm>
          <a:prstGeom prst="rect">
            <a:avLst/>
          </a:prstGeom>
        </p:spPr>
        <p:txBody>
          <a:bodyPr wrap="square">
            <a:spAutoFit/>
          </a:bodyPr>
          <a:lstStyle/>
          <a:p>
            <a:pPr marL="342900" marR="0" lvl="0" indent="-342900">
              <a:spcBef>
                <a:spcPts val="0"/>
              </a:spcBef>
              <a:spcAft>
                <a:spcPts val="0"/>
              </a:spcAft>
              <a:buFont typeface="Symbol" panose="05050102010706020507" pitchFamily="18" charset="2"/>
              <a:buChar char=""/>
            </a:pPr>
            <a:r>
              <a:rPr lang="en-US" sz="3400" dirty="0">
                <a:effectLst/>
                <a:latin typeface="Calibri" panose="020F0502020204030204" pitchFamily="34" charset="0"/>
                <a:ea typeface="Calibri" panose="020F0502020204030204" pitchFamily="34" charset="0"/>
                <a:cs typeface="Calibri" panose="020F0502020204030204" pitchFamily="34" charset="0"/>
              </a:rPr>
              <a:t>The </a:t>
            </a:r>
            <a:r>
              <a:rPr lang="en-US" sz="3400" b="1" u="sng" dirty="0">
                <a:effectLst/>
                <a:latin typeface="Calibri" panose="020F0502020204030204" pitchFamily="34" charset="0"/>
                <a:ea typeface="Calibri" panose="020F0502020204030204" pitchFamily="34" charset="0"/>
                <a:cs typeface="Calibri" panose="020F0502020204030204" pitchFamily="34" charset="0"/>
              </a:rPr>
              <a:t>CHRISTIAN LIFE </a:t>
            </a:r>
            <a:r>
              <a:rPr lang="en-US" sz="3400" b="1" dirty="0">
                <a:effectLst/>
                <a:latin typeface="Calibri" panose="020F0502020204030204" pitchFamily="34" charset="0"/>
                <a:ea typeface="Calibri" panose="020F0502020204030204" pitchFamily="34" charset="0"/>
                <a:cs typeface="Calibri" panose="020F0502020204030204" pitchFamily="34" charset="0"/>
              </a:rPr>
              <a:t>is pictured in the bible </a:t>
            </a:r>
            <a:r>
              <a:rPr lang="en-US" sz="3400" dirty="0">
                <a:effectLst/>
                <a:latin typeface="Calibri" panose="020F0502020204030204" pitchFamily="34" charset="0"/>
                <a:ea typeface="Calibri" panose="020F0502020204030204" pitchFamily="34" charset="0"/>
                <a:cs typeface="Calibri" panose="020F0502020204030204" pitchFamily="34" charset="0"/>
              </a:rPr>
              <a:t>as a </a:t>
            </a:r>
            <a:r>
              <a:rPr lang="en-US" sz="3400" b="1" u="sng" dirty="0">
                <a:effectLst/>
                <a:latin typeface="Calibri" panose="020F0502020204030204" pitchFamily="34" charset="0"/>
                <a:ea typeface="Calibri" panose="020F0502020204030204" pitchFamily="34" charset="0"/>
                <a:cs typeface="Calibri" panose="020F0502020204030204" pitchFamily="34" charset="0"/>
              </a:rPr>
              <a:t>RACE OF CHRISTIAN FAITH</a:t>
            </a:r>
            <a:r>
              <a:rPr lang="en-US" sz="3400" b="1" dirty="0">
                <a:effectLst/>
                <a:latin typeface="Calibri" panose="020F0502020204030204" pitchFamily="34" charset="0"/>
                <a:ea typeface="Calibri" panose="020F0502020204030204" pitchFamily="34" charset="0"/>
                <a:cs typeface="Calibri" panose="020F0502020204030204" pitchFamily="34" charset="0"/>
              </a:rPr>
              <a:t> </a:t>
            </a:r>
            <a:r>
              <a:rPr lang="pt-BR" sz="3400" b="1" dirty="0">
                <a:latin typeface="Calibri" panose="020F0502020204030204" pitchFamily="34" charset="0"/>
                <a:ea typeface="Calibri" panose="020F0502020204030204" pitchFamily="34" charset="0"/>
                <a:cs typeface="Calibri" panose="020F0502020204030204" pitchFamily="34" charset="0"/>
              </a:rPr>
              <a:t>(1 Cor 9:24a, Gal 5:7, 2 Tim 4:7a, b, Heb 12:1c).</a:t>
            </a:r>
          </a:p>
          <a:p>
            <a:pPr marL="342900" marR="0" lvl="0" indent="-342900">
              <a:spcBef>
                <a:spcPts val="0"/>
              </a:spcBef>
              <a:spcAft>
                <a:spcPts val="0"/>
              </a:spcAft>
              <a:buFont typeface="Symbol" panose="05050102010706020507" pitchFamily="18" charset="2"/>
              <a:buChar char=""/>
            </a:pPr>
            <a:endParaRPr lang="pt-BR" sz="800" b="1" i="1" dirty="0">
              <a:latin typeface="Calibri" panose="020F0502020204030204" pitchFamily="34" charset="0"/>
              <a:ea typeface="Calibri" panose="020F0502020204030204" pitchFamily="34" charset="0"/>
              <a:cs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US" sz="3400" b="1" i="1" dirty="0">
                <a:effectLst/>
                <a:latin typeface="Calibri" panose="020F0502020204030204" pitchFamily="34" charset="0"/>
                <a:ea typeface="Calibri" panose="020F0502020204030204" pitchFamily="34" charset="0"/>
                <a:cs typeface="Calibri" panose="020F0502020204030204" pitchFamily="34" charset="0"/>
              </a:rPr>
              <a:t>The Christian life is a </a:t>
            </a:r>
            <a:r>
              <a:rPr lang="en-US" sz="3400" b="1" i="1" u="sng" dirty="0">
                <a:effectLst/>
                <a:latin typeface="Calibri" panose="020F0502020204030204" pitchFamily="34" charset="0"/>
                <a:ea typeface="Calibri" panose="020F0502020204030204" pitchFamily="34" charset="0"/>
                <a:cs typeface="Calibri" panose="020F0502020204030204" pitchFamily="34" charset="0"/>
              </a:rPr>
              <a:t>LIFELONG RACE </a:t>
            </a:r>
            <a:r>
              <a:rPr lang="en-US" sz="3400" i="1" dirty="0">
                <a:effectLst/>
                <a:latin typeface="Calibri" panose="020F0502020204030204" pitchFamily="34" charset="0"/>
                <a:ea typeface="Calibri" panose="020F0502020204030204" pitchFamily="34" charset="0"/>
                <a:cs typeface="Calibri" panose="020F0502020204030204" pitchFamily="34" charset="0"/>
              </a:rPr>
              <a:t>of </a:t>
            </a:r>
            <a:r>
              <a:rPr lang="en-US" sz="3400" b="1" i="1" dirty="0">
                <a:effectLst/>
                <a:latin typeface="Calibri" panose="020F0502020204030204" pitchFamily="34" charset="0"/>
                <a:ea typeface="Calibri" panose="020F0502020204030204" pitchFamily="34" charset="0"/>
                <a:cs typeface="Calibri" panose="020F0502020204030204" pitchFamily="34" charset="0"/>
              </a:rPr>
              <a:t>being conformed in the image and likeness Jesus Christ.</a:t>
            </a:r>
          </a:p>
          <a:p>
            <a:pPr marL="342900" marR="0" lvl="0" indent="-342900">
              <a:spcBef>
                <a:spcPts val="0"/>
              </a:spcBef>
              <a:spcAft>
                <a:spcPts val="0"/>
              </a:spcAft>
              <a:buFont typeface="Symbol" panose="05050102010706020507" pitchFamily="18" charset="2"/>
              <a:buChar char=""/>
            </a:pPr>
            <a:r>
              <a:rPr lang="en-US" sz="3400" i="1" dirty="0">
                <a:effectLst/>
                <a:latin typeface="Calibri" panose="020F0502020204030204" pitchFamily="34" charset="0"/>
                <a:ea typeface="Calibri" panose="020F0502020204030204" pitchFamily="34" charset="0"/>
                <a:cs typeface="Calibri" panose="020F0502020204030204" pitchFamily="34" charset="0"/>
              </a:rPr>
              <a:t>It is </a:t>
            </a:r>
            <a:r>
              <a:rPr lang="en-US" sz="3400" b="1" i="1" dirty="0">
                <a:effectLst/>
                <a:latin typeface="Calibri" panose="020F0502020204030204" pitchFamily="34" charset="0"/>
                <a:ea typeface="Calibri" panose="020F0502020204030204" pitchFamily="34" charset="0"/>
                <a:cs typeface="Calibri" panose="020F0502020204030204" pitchFamily="34" charset="0"/>
              </a:rPr>
              <a:t>constantly "looking unto Jesus" trustfully, submissively, lovingly.</a:t>
            </a:r>
            <a:r>
              <a:rPr lang="en-US" sz="3400" i="1" dirty="0">
                <a:effectLst/>
                <a:latin typeface="Calibri" panose="020F0502020204030204" pitchFamily="34" charset="0"/>
                <a:ea typeface="Calibri" panose="020F0502020204030204" pitchFamily="34" charset="0"/>
                <a:cs typeface="Calibri" panose="020F0502020204030204" pitchFamily="34" charset="0"/>
              </a:rPr>
              <a:t> It is a </a:t>
            </a:r>
            <a:r>
              <a:rPr lang="en-US" sz="3400" b="1" i="1" dirty="0">
                <a:effectLst/>
                <a:latin typeface="Calibri" panose="020F0502020204030204" pitchFamily="34" charset="0"/>
                <a:ea typeface="Calibri" panose="020F0502020204030204" pitchFamily="34" charset="0"/>
                <a:cs typeface="Calibri" panose="020F0502020204030204" pitchFamily="34" charset="0"/>
              </a:rPr>
              <a:t>heart occupied with and a mind stayed on Jesus.</a:t>
            </a:r>
          </a:p>
          <a:p>
            <a:pPr marL="342900" marR="0" lvl="0" indent="-342900">
              <a:spcBef>
                <a:spcPts val="0"/>
              </a:spcBef>
              <a:spcAft>
                <a:spcPts val="0"/>
              </a:spcAft>
              <a:buFont typeface="Symbol" panose="05050102010706020507" pitchFamily="18" charset="2"/>
              <a:buChar char=""/>
            </a:pPr>
            <a:r>
              <a:rPr lang="en-US" sz="3400" dirty="0"/>
              <a:t>We run </a:t>
            </a:r>
            <a:r>
              <a:rPr lang="en-US" sz="3400" b="1" dirty="0"/>
              <a:t>collectively as a church and as individual believers </a:t>
            </a:r>
            <a:r>
              <a:rPr lang="en-US" sz="3400" dirty="0"/>
              <a:t>the race that is </a:t>
            </a:r>
            <a:r>
              <a:rPr lang="en-US" sz="3400" b="1" dirty="0"/>
              <a:t>set and planned out before us by God. </a:t>
            </a:r>
          </a:p>
        </p:txBody>
      </p:sp>
    </p:spTree>
    <p:extLst>
      <p:ext uri="{BB962C8B-B14F-4D97-AF65-F5344CB8AC3E}">
        <p14:creationId xmlns:p14="http://schemas.microsoft.com/office/powerpoint/2010/main" val="3996647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1693" y="222753"/>
            <a:ext cx="8699002" cy="6370975"/>
          </a:xfrm>
          <a:prstGeom prst="rect">
            <a:avLst/>
          </a:prstGeom>
        </p:spPr>
        <p:txBody>
          <a:bodyPr wrap="square">
            <a:spAutoFit/>
          </a:bodyPr>
          <a:lstStyle/>
          <a:p>
            <a:pPr marL="342900" indent="-342900">
              <a:buFont typeface="Symbol" panose="05050102010706020507" pitchFamily="18" charset="2"/>
              <a:buChar char=""/>
            </a:pPr>
            <a:r>
              <a:rPr lang="en-US" sz="3400" b="1" dirty="0"/>
              <a:t>Our course is different from each. </a:t>
            </a:r>
            <a:endParaRPr lang="en-US" sz="3400" b="1"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400" b="1" i="1" dirty="0">
                <a:effectLst/>
                <a:latin typeface="Calibri" panose="020F0502020204030204" pitchFamily="34" charset="0"/>
                <a:ea typeface="Calibri" panose="020F0502020204030204" pitchFamily="34" charset="0"/>
                <a:cs typeface="Calibri" panose="020F0502020204030204" pitchFamily="34" charset="0"/>
              </a:rPr>
              <a:t>We are called to run with endurance the race of our Christian faith even in the midst of the difficulties, trials and troubles of this life.</a:t>
            </a:r>
          </a:p>
          <a:p>
            <a:pPr marL="342900" marR="0" lvl="0" indent="-342900">
              <a:spcBef>
                <a:spcPts val="0"/>
              </a:spcBef>
              <a:spcAft>
                <a:spcPts val="0"/>
              </a:spcAft>
              <a:buFont typeface="Symbol" panose="05050102010706020507" pitchFamily="18" charset="2"/>
              <a:buChar char=""/>
            </a:pPr>
            <a:r>
              <a:rPr lang="en-US" sz="3400" b="1" dirty="0"/>
              <a:t>This race of the Christian faith is a race that is not easy.</a:t>
            </a:r>
          </a:p>
          <a:p>
            <a:pPr marL="1028700" lvl="1" indent="-571500">
              <a:buFont typeface="Wingdings" panose="05000000000000000000" pitchFamily="2" charset="2"/>
              <a:buChar char="Ø"/>
            </a:pPr>
            <a:r>
              <a:rPr lang="en-US" sz="3400" b="1" dirty="0"/>
              <a:t>This race of the Christian faith includes struggles and pains.</a:t>
            </a:r>
          </a:p>
          <a:p>
            <a:pPr marL="1028700" lvl="1" indent="-571500">
              <a:buFont typeface="Wingdings" panose="05000000000000000000" pitchFamily="2" charset="2"/>
              <a:buChar char="Ø"/>
            </a:pPr>
            <a:r>
              <a:rPr lang="en-US" sz="3400" b="1" dirty="0"/>
              <a:t>The race of the Christian faith requires perseverance.</a:t>
            </a:r>
          </a:p>
          <a:p>
            <a:pPr marL="1028700" lvl="1" indent="-571500">
              <a:buFont typeface="Wingdings" panose="05000000000000000000" pitchFamily="2" charset="2"/>
              <a:buChar char="Ø"/>
            </a:pPr>
            <a:r>
              <a:rPr lang="en-US" sz="3400" b="1" dirty="0"/>
              <a:t>But this race of the Christian faith involves the providence of God.</a:t>
            </a:r>
            <a:endParaRPr lang="en-US" sz="3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16690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4315" y="265239"/>
            <a:ext cx="8874371" cy="5970865"/>
          </a:xfrm>
          <a:prstGeom prst="rect">
            <a:avLst/>
          </a:prstGeom>
        </p:spPr>
        <p:txBody>
          <a:bodyPr wrap="square">
            <a:spAutoFit/>
          </a:bodyPr>
          <a:lstStyle/>
          <a:p>
            <a:pPr marL="342900" marR="0" lvl="0" indent="-342900">
              <a:spcBef>
                <a:spcPts val="0"/>
              </a:spcBef>
              <a:spcAft>
                <a:spcPts val="0"/>
              </a:spcAft>
              <a:buFont typeface="Symbol" panose="05050102010706020507" pitchFamily="18" charset="2"/>
              <a:buChar char=""/>
            </a:pPr>
            <a:r>
              <a:rPr lang="en-US" sz="3400" b="1" dirty="0">
                <a:effectLst/>
                <a:latin typeface="Calibri" panose="020F0502020204030204" pitchFamily="34" charset="0"/>
                <a:ea typeface="Calibri" panose="020F0502020204030204" pitchFamily="34" charset="0"/>
                <a:cs typeface="Calibri" panose="020F0502020204030204" pitchFamily="34" charset="0"/>
              </a:rPr>
              <a:t>God’s Word is clear to our call to run with faithful endurance in our race of the Christian life: </a:t>
            </a:r>
            <a:r>
              <a:rPr lang="en-US" sz="3400" b="1" u="none" strike="noStrike" dirty="0">
                <a:effectLst/>
                <a:latin typeface="Calibri" panose="020F0502020204030204" pitchFamily="34" charset="0"/>
                <a:ea typeface="Calibri" panose="020F0502020204030204" pitchFamily="34" charset="0"/>
                <a:cs typeface="Calibri" panose="020F0502020204030204" pitchFamily="34" charset="0"/>
              </a:rPr>
              <a:t>2 Tim 4:17, </a:t>
            </a:r>
            <a:r>
              <a:rPr lang="en-US" sz="3400" b="1" dirty="0">
                <a:effectLst/>
                <a:latin typeface="Calibri" panose="020F0502020204030204" pitchFamily="34" charset="0"/>
                <a:ea typeface="Calibri" panose="020F0502020204030204" pitchFamily="34" charset="0"/>
                <a:cs typeface="Calibri" panose="020F0502020204030204" pitchFamily="34" charset="0"/>
              </a:rPr>
              <a:t>Phil 2:16, </a:t>
            </a:r>
            <a:r>
              <a:rPr lang="en-US" sz="3400" b="1" dirty="0" err="1">
                <a:effectLst/>
                <a:latin typeface="Calibri" panose="020F0502020204030204" pitchFamily="34" charset="0"/>
                <a:ea typeface="Calibri" panose="020F0502020204030204" pitchFamily="34" charset="0"/>
                <a:cs typeface="Calibri" panose="020F0502020204030204" pitchFamily="34" charset="0"/>
              </a:rPr>
              <a:t>Heb</a:t>
            </a:r>
            <a:r>
              <a:rPr lang="en-US" sz="3400" b="1" dirty="0">
                <a:effectLst/>
                <a:latin typeface="Calibri" panose="020F0502020204030204" pitchFamily="34" charset="0"/>
                <a:ea typeface="Calibri" panose="020F0502020204030204" pitchFamily="34" charset="0"/>
                <a:cs typeface="Calibri" panose="020F0502020204030204" pitchFamily="34" charset="0"/>
              </a:rPr>
              <a:t> 12:1 </a:t>
            </a:r>
          </a:p>
          <a:p>
            <a:pPr marL="342900" marR="0" lvl="0" indent="-342900">
              <a:spcBef>
                <a:spcPts val="0"/>
              </a:spcBef>
              <a:spcAft>
                <a:spcPts val="0"/>
              </a:spcAft>
              <a:buFont typeface="Symbol" panose="05050102010706020507" pitchFamily="18" charset="2"/>
              <a:buChar char=""/>
            </a:pPr>
            <a:r>
              <a:rPr lang="en-US" sz="3400" b="1" dirty="0">
                <a:effectLst/>
                <a:latin typeface="Calibri" panose="020F0502020204030204" pitchFamily="34" charset="0"/>
                <a:ea typeface="Calibri" panose="020F0502020204030204" pitchFamily="34" charset="0"/>
                <a:cs typeface="Calibri" panose="020F0502020204030204" pitchFamily="34" charset="0"/>
              </a:rPr>
              <a:t>It is in these trying and depressing times that we should all the more humbly demonstrate this </a:t>
            </a:r>
            <a:r>
              <a:rPr lang="en-US" sz="3400" b="1" u="sng" dirty="0">
                <a:effectLst/>
                <a:latin typeface="Calibri" panose="020F0502020204030204" pitchFamily="34" charset="0"/>
                <a:ea typeface="Calibri" panose="020F0502020204030204" pitchFamily="34" charset="0"/>
                <a:cs typeface="Calibri" panose="020F0502020204030204" pitchFamily="34" charset="0"/>
              </a:rPr>
              <a:t>steadfast endurance and faithfulness</a:t>
            </a:r>
            <a:r>
              <a:rPr lang="en-US" sz="3400" b="1" dirty="0">
                <a:effectLst/>
                <a:latin typeface="Calibri" panose="020F0502020204030204" pitchFamily="34" charset="0"/>
                <a:ea typeface="Calibri" panose="020F0502020204030204" pitchFamily="34" charset="0"/>
                <a:cs typeface="Calibri" panose="020F0502020204030204" pitchFamily="34" charset="0"/>
              </a:rPr>
              <a:t>.</a:t>
            </a:r>
          </a:p>
          <a:p>
            <a:pPr marL="342900" marR="0" lvl="0" indent="-342900">
              <a:spcBef>
                <a:spcPts val="0"/>
              </a:spcBef>
              <a:spcAft>
                <a:spcPts val="0"/>
              </a:spcAft>
              <a:buFont typeface="Symbol" panose="05050102010706020507" pitchFamily="18" charset="2"/>
              <a:buChar char=""/>
            </a:pPr>
            <a:endParaRPr lang="en-US" sz="800" b="1" dirty="0">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US" sz="3400" b="1" dirty="0">
                <a:latin typeface="Calibri" panose="020F0502020204030204" pitchFamily="34" charset="0"/>
                <a:ea typeface="Calibri" panose="020F0502020204030204" pitchFamily="34" charset="0"/>
                <a:cs typeface="Calibri" panose="020F0502020204030204" pitchFamily="34" charset="0"/>
              </a:rPr>
              <a:t>Background:</a:t>
            </a:r>
          </a:p>
          <a:p>
            <a:pPr marL="342900" marR="0" lvl="0" indent="-342900">
              <a:spcBef>
                <a:spcPts val="0"/>
              </a:spcBef>
              <a:spcAft>
                <a:spcPts val="0"/>
              </a:spcAft>
              <a:buFont typeface="Symbol" panose="05050102010706020507" pitchFamily="18" charset="2"/>
              <a:buChar char=""/>
            </a:pPr>
            <a:r>
              <a:rPr lang="en-US" sz="3400" b="1" i="1" dirty="0">
                <a:effectLst/>
                <a:ea typeface="Calibri" panose="020F0502020204030204" pitchFamily="34" charset="0"/>
                <a:cs typeface="Calibri" panose="020F0502020204030204" pitchFamily="34" charset="0"/>
              </a:rPr>
              <a:t>This is the time for us not to turn back and give up. But all the more with deliberate commitment as believers, we are to run with endurance the race of the Christian faith.</a:t>
            </a:r>
          </a:p>
        </p:txBody>
      </p:sp>
    </p:spTree>
    <p:extLst>
      <p:ext uri="{BB962C8B-B14F-4D97-AF65-F5344CB8AC3E}">
        <p14:creationId xmlns:p14="http://schemas.microsoft.com/office/powerpoint/2010/main" val="1974810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4461" y="399746"/>
            <a:ext cx="8741587" cy="6253700"/>
          </a:xfrm>
          <a:prstGeom prst="rect">
            <a:avLst/>
          </a:prstGeom>
        </p:spPr>
        <p:txBody>
          <a:bodyPr wrap="square">
            <a:spAutoFit/>
          </a:bodyPr>
          <a:lstStyle/>
          <a:p>
            <a:pPr marL="342900" marR="0" lvl="0" indent="-342900">
              <a:spcBef>
                <a:spcPts val="0"/>
              </a:spcBef>
              <a:spcAft>
                <a:spcPts val="0"/>
              </a:spcAft>
              <a:buFont typeface="Symbol" panose="05050102010706020507" pitchFamily="18" charset="2"/>
              <a:buChar char=""/>
            </a:pPr>
            <a:r>
              <a:rPr lang="en-US" sz="3400" b="1" dirty="0">
                <a:effectLst/>
                <a:ea typeface="Calibri" panose="020F0502020204030204" pitchFamily="34" charset="0"/>
                <a:cs typeface="Calibri" panose="020F0502020204030204" pitchFamily="34" charset="0"/>
              </a:rPr>
              <a:t>In order for us to steadfastly run with endurance the race of Christian faith</a:t>
            </a:r>
            <a:r>
              <a:rPr lang="en-US" sz="3400" b="1" i="1" dirty="0">
                <a:effectLst/>
                <a:ea typeface="Calibri" panose="020F0502020204030204" pitchFamily="34" charset="0"/>
                <a:cs typeface="Calibri" panose="020F0502020204030204" pitchFamily="34" charset="0"/>
              </a:rPr>
              <a:t> </a:t>
            </a:r>
            <a:r>
              <a:rPr lang="en-US" sz="3400" b="1" dirty="0">
                <a:effectLst/>
                <a:ea typeface="Calibri" panose="020F0502020204030204" pitchFamily="34" charset="0"/>
                <a:cs typeface="Calibri" panose="020F0502020204030204" pitchFamily="34" charset="0"/>
              </a:rPr>
              <a:t>we are to consider the following things:</a:t>
            </a:r>
          </a:p>
          <a:p>
            <a:pPr marL="342900" marR="0" lvl="0" indent="-342900">
              <a:spcBef>
                <a:spcPts val="0"/>
              </a:spcBef>
              <a:spcAft>
                <a:spcPts val="0"/>
              </a:spcAft>
              <a:buFont typeface="Symbol" panose="05050102010706020507" pitchFamily="18" charset="2"/>
              <a:buChar char=""/>
            </a:pPr>
            <a:endParaRPr lang="en-US" sz="800" b="1" dirty="0">
              <a:effectLst/>
              <a:ea typeface="Calibri" panose="020F0502020204030204" pitchFamily="34" charset="0"/>
              <a:cs typeface="Calibri" panose="020F0502020204030204" pitchFamily="34" charset="0"/>
            </a:endParaRPr>
          </a:p>
          <a:p>
            <a:pPr marL="914400" lvl="1" indent="-457200">
              <a:buFont typeface="Wingdings" panose="05000000000000000000" pitchFamily="2" charset="2"/>
              <a:buChar char="Ø"/>
            </a:pPr>
            <a:r>
              <a:rPr lang="en-US" sz="3400" b="1" dirty="0"/>
              <a:t>We are to listen and follow the examples of the faithful men and women that have gone before us (</a:t>
            </a:r>
            <a:r>
              <a:rPr lang="en-US" sz="3400" b="1" dirty="0" err="1"/>
              <a:t>Heb</a:t>
            </a:r>
            <a:r>
              <a:rPr lang="en-US" sz="3400" b="1" dirty="0"/>
              <a:t> 11:4-31).</a:t>
            </a:r>
          </a:p>
          <a:p>
            <a:pPr lvl="1"/>
            <a:r>
              <a:rPr lang="en-US" sz="800" b="1" dirty="0"/>
              <a:t> </a:t>
            </a:r>
            <a:r>
              <a:rPr lang="en-US" sz="800" dirty="0"/>
              <a:t> </a:t>
            </a:r>
          </a:p>
          <a:p>
            <a:pPr marL="914400" lvl="1" indent="-457200">
              <a:buFont typeface="Wingdings" panose="05000000000000000000" pitchFamily="2" charset="2"/>
              <a:buChar char="Ø"/>
            </a:pPr>
            <a:r>
              <a:rPr lang="en-US" sz="3400" b="1" dirty="0"/>
              <a:t>We are to throw off or get rid of sin and other entanglements (</a:t>
            </a:r>
            <a:r>
              <a:rPr lang="en-US" sz="3400" b="1" dirty="0" err="1"/>
              <a:t>Heb</a:t>
            </a:r>
            <a:r>
              <a:rPr lang="en-US" sz="3400" b="1" dirty="0"/>
              <a:t> 12:1).</a:t>
            </a:r>
          </a:p>
          <a:p>
            <a:pPr lvl="1"/>
            <a:r>
              <a:rPr lang="en-US" sz="800" b="1" dirty="0"/>
              <a:t> </a:t>
            </a:r>
          </a:p>
          <a:p>
            <a:pPr marL="914400" lvl="1" indent="-457200">
              <a:buFont typeface="Wingdings" panose="05000000000000000000" pitchFamily="2" charset="2"/>
              <a:buChar char="Ø"/>
            </a:pPr>
            <a:r>
              <a:rPr lang="en-US" sz="3400" b="1" dirty="0"/>
              <a:t>We are to “fix our eyes on Jesus” as we run the race of Christian faith (</a:t>
            </a:r>
            <a:r>
              <a:rPr lang="en-US" sz="3400" b="1" dirty="0" err="1"/>
              <a:t>Heb</a:t>
            </a:r>
            <a:r>
              <a:rPr lang="en-US" sz="3400" b="1" dirty="0"/>
              <a:t> 12:2).</a:t>
            </a:r>
            <a:r>
              <a:rPr lang="en-US" sz="3400" dirty="0"/>
              <a:t> </a:t>
            </a:r>
          </a:p>
          <a:p>
            <a:pPr marL="342900" marR="0" lvl="0" indent="-342900">
              <a:lnSpc>
                <a:spcPct val="107000"/>
              </a:lnSpc>
              <a:spcBef>
                <a:spcPts val="0"/>
              </a:spcBef>
              <a:spcAft>
                <a:spcPts val="0"/>
              </a:spcAft>
              <a:buFont typeface="Symbol" panose="05050102010706020507" pitchFamily="18" charset="2"/>
              <a:buChar char=""/>
            </a:pPr>
            <a:endParaRPr lang="en-US" b="1" dirty="0">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anose="05050102010706020507" pitchFamily="18" charset="2"/>
              <a:buChar char=""/>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08973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 calcmode="lin" valueType="num">
                                      <p:cBhvr additive="base">
                                        <p:cTn id="2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5138" y="201995"/>
            <a:ext cx="8569570" cy="7064050"/>
          </a:xfrm>
          <a:prstGeom prst="rect">
            <a:avLst/>
          </a:prstGeom>
        </p:spPr>
        <p:txBody>
          <a:bodyPr wrap="square">
            <a:spAutoFit/>
          </a:bodyPr>
          <a:lstStyle/>
          <a:p>
            <a:pPr>
              <a:lnSpc>
                <a:spcPct val="107000"/>
              </a:lnSpc>
            </a:pPr>
            <a:r>
              <a:rPr lang="en-US" sz="3350" b="1" dirty="0">
                <a:latin typeface="Calibri" panose="020F0502020204030204" pitchFamily="34" charset="0"/>
                <a:ea typeface="Calibri" panose="020F0502020204030204" pitchFamily="34" charset="0"/>
                <a:cs typeface="Calibri" panose="020F0502020204030204" pitchFamily="34" charset="0"/>
              </a:rPr>
              <a:t>HOW TO STEADFASTLY RUN WITH ENDURANCE THE RACE OF THE CHRISTIAN LIFE:</a:t>
            </a:r>
            <a:endParaRPr lang="en-US" sz="3350" dirty="0">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0"/>
              </a:spcAft>
            </a:pPr>
            <a:r>
              <a:rPr lang="en-US" sz="3350" b="1" dirty="0">
                <a:latin typeface="Calibri" panose="020F0502020204030204" pitchFamily="34" charset="0"/>
                <a:ea typeface="Calibri" panose="020F0502020204030204" pitchFamily="34" charset="0"/>
                <a:cs typeface="Calibri" panose="020F0502020204030204" pitchFamily="34" charset="0"/>
              </a:rPr>
              <a:t>A. </a:t>
            </a:r>
            <a:r>
              <a:rPr lang="en-US" sz="3350" b="1" u="sng" dirty="0">
                <a:latin typeface="Calibri" panose="020F0502020204030204" pitchFamily="34" charset="0"/>
                <a:ea typeface="Calibri" panose="020F0502020204030204" pitchFamily="34" charset="0"/>
                <a:cs typeface="Calibri" panose="020F0502020204030204" pitchFamily="34" charset="0"/>
              </a:rPr>
              <a:t>MAKE CHRIST AS OUR SOLE FOCUS</a:t>
            </a:r>
            <a:r>
              <a:rPr lang="en-US" sz="3350" b="1" dirty="0">
                <a:latin typeface="Calibri" panose="020F0502020204030204" pitchFamily="34" charset="0"/>
                <a:ea typeface="Calibri" panose="020F0502020204030204" pitchFamily="34" charset="0"/>
                <a:cs typeface="Calibri" panose="020F0502020204030204" pitchFamily="34" charset="0"/>
              </a:rPr>
              <a:t> </a:t>
            </a:r>
            <a:endParaRPr lang="en-US" sz="3350" dirty="0">
              <a:latin typeface="Calibri" panose="020F0502020204030204" pitchFamily="34" charset="0"/>
              <a:ea typeface="Calibri" panose="020F0502020204030204" pitchFamily="34" charset="0"/>
              <a:cs typeface="Times New Roman" panose="02020603050405020304" pitchFamily="18" charset="0"/>
            </a:endParaRPr>
          </a:p>
          <a:p>
            <a:endParaRPr lang="en-US" sz="800" b="1" dirty="0">
              <a:effectLst/>
              <a:latin typeface="Calibri" panose="020F0502020204030204" pitchFamily="34" charset="0"/>
              <a:ea typeface="Calibri" panose="020F0502020204030204" pitchFamily="34" charset="0"/>
              <a:cs typeface="Calibri" panose="020F0502020204030204" pitchFamily="34" charset="0"/>
            </a:endParaRPr>
          </a:p>
          <a:p>
            <a:pPr marL="344488" lvl="0" indent="-344488">
              <a:buFont typeface="Arial" panose="020B0604020202020204" pitchFamily="34" charset="0"/>
              <a:buChar char="•"/>
            </a:pPr>
            <a:r>
              <a:rPr lang="en-US" sz="3350" b="1" i="1" dirty="0"/>
              <a:t>“Fixing our eyes on Jesus” </a:t>
            </a:r>
            <a:r>
              <a:rPr lang="en-US" sz="3350" dirty="0"/>
              <a:t>means </a:t>
            </a:r>
            <a:r>
              <a:rPr lang="en-US" sz="3350" b="1" i="1" dirty="0"/>
              <a:t>"looking away from"</a:t>
            </a:r>
            <a:r>
              <a:rPr lang="en-US" sz="3350" dirty="0"/>
              <a:t> all that distracts us and </a:t>
            </a:r>
            <a:r>
              <a:rPr lang="en-US" sz="3350" b="1" i="1" dirty="0"/>
              <a:t>"focus our attention on Jesus"</a:t>
            </a:r>
            <a:r>
              <a:rPr lang="en-US" sz="3350" dirty="0"/>
              <a:t>. </a:t>
            </a:r>
          </a:p>
          <a:p>
            <a:pPr marL="344488" lvl="0" indent="-344488">
              <a:buFont typeface="Arial" panose="020B0604020202020204" pitchFamily="34" charset="0"/>
              <a:buChar char="•"/>
            </a:pPr>
            <a:r>
              <a:rPr lang="en-US" sz="3350" b="1" i="1" dirty="0"/>
              <a:t>Keeping our gaze fixed upon Jesus steadfastly and intently. </a:t>
            </a:r>
          </a:p>
          <a:p>
            <a:pPr marL="344488" lvl="0" indent="-344488">
              <a:buFont typeface="Arial" panose="020B0604020202020204" pitchFamily="34" charset="0"/>
              <a:buChar char="•"/>
            </a:pPr>
            <a:r>
              <a:rPr lang="en-US" sz="3350" b="1" i="1" dirty="0"/>
              <a:t>The idea is to direct one’s attention without distraction, away from other things and continue looking to Jesus (His Person, Works and Ways) with undivided attention.</a:t>
            </a:r>
          </a:p>
          <a:p>
            <a:pPr lvl="0"/>
            <a:r>
              <a:rPr lang="en-US" sz="3600" dirty="0"/>
              <a:t> </a:t>
            </a:r>
            <a:endParaRPr lang="en-US" sz="3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1773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300" y="84174"/>
            <a:ext cx="9050699" cy="7178888"/>
          </a:xfrm>
          <a:prstGeom prst="rect">
            <a:avLst/>
          </a:prstGeom>
        </p:spPr>
        <p:txBody>
          <a:bodyPr wrap="square">
            <a:spAutoFit/>
          </a:bodyPr>
          <a:lstStyle/>
          <a:p>
            <a:pPr marL="285750" indent="-285750">
              <a:buFont typeface="Arial" panose="020B0604020202020204" pitchFamily="34" charset="0"/>
              <a:buChar char="•"/>
            </a:pPr>
            <a:r>
              <a:rPr lang="en-US" sz="3300" b="1" i="1" dirty="0">
                <a:effectLst/>
                <a:latin typeface="Calibri" panose="020F0502020204030204" pitchFamily="34" charset="0"/>
                <a:ea typeface="Calibri" panose="020F0502020204030204" pitchFamily="34" charset="0"/>
              </a:rPr>
              <a:t>Every moment we are running we are keeping our eyes fixed on Jesus at the same time, all the time.</a:t>
            </a:r>
          </a:p>
          <a:p>
            <a:r>
              <a:rPr lang="en-US" sz="3300" b="1" dirty="0"/>
              <a:t>Implications:</a:t>
            </a:r>
            <a:endParaRPr lang="en-US" sz="3300" dirty="0"/>
          </a:p>
          <a:p>
            <a:pPr marL="344488" lvl="0" indent="-344488">
              <a:buFont typeface="Arial" panose="020B0604020202020204" pitchFamily="34" charset="0"/>
              <a:buChar char="•"/>
            </a:pPr>
            <a:r>
              <a:rPr lang="en-US" sz="3300" b="1" i="1" dirty="0"/>
              <a:t>In the race of the Christian life it easy for us to be distracted and to focus on things other than Christ.</a:t>
            </a:r>
          </a:p>
          <a:p>
            <a:pPr marL="344488" lvl="0" indent="-344488">
              <a:buFont typeface="Arial" panose="020B0604020202020204" pitchFamily="34" charset="0"/>
              <a:buChar char="•"/>
            </a:pPr>
            <a:r>
              <a:rPr lang="en-US" sz="3300" b="1" i="1" dirty="0"/>
              <a:t>The difficulties of our life situations, the pains, struggles, problems, agonies and stressful situations can easily distract and discourage us.</a:t>
            </a:r>
          </a:p>
          <a:p>
            <a:pPr marL="285750" lvl="0" indent="-285750">
              <a:buFont typeface="Arial" panose="020B0604020202020204" pitchFamily="34" charset="0"/>
              <a:buChar char="•"/>
            </a:pPr>
            <a:r>
              <a:rPr lang="en-US" sz="3300" b="1" i="1" dirty="0"/>
              <a:t> </a:t>
            </a:r>
            <a:r>
              <a:rPr lang="en-US" sz="3300" b="1" dirty="0"/>
              <a:t>But our redeemed lives are not about us.</a:t>
            </a:r>
          </a:p>
          <a:p>
            <a:pPr marL="625475" lvl="1" indent="-285750">
              <a:buFont typeface="Wingdings" panose="05000000000000000000" pitchFamily="2" charset="2"/>
              <a:buChar char="Ø"/>
            </a:pPr>
            <a:r>
              <a:rPr lang="en-US" sz="3200" dirty="0"/>
              <a:t>We don't focus on </a:t>
            </a:r>
            <a:r>
              <a:rPr lang="en-US" sz="3200" b="1" i="1" dirty="0"/>
              <a:t>ourselves</a:t>
            </a:r>
            <a:r>
              <a:rPr lang="en-US" sz="3200" dirty="0"/>
              <a:t> </a:t>
            </a:r>
          </a:p>
          <a:p>
            <a:pPr marL="625475" lvl="1" indent="-285750">
              <a:buFont typeface="Wingdings" panose="05000000000000000000" pitchFamily="2" charset="2"/>
              <a:buChar char="Ø"/>
              <a:tabLst>
                <a:tab pos="569913" algn="l"/>
              </a:tabLst>
            </a:pPr>
            <a:r>
              <a:rPr lang="en-US" sz="3200" dirty="0"/>
              <a:t>We don't focus on the </a:t>
            </a:r>
            <a:r>
              <a:rPr lang="en-US" sz="3200" b="1" i="1" dirty="0"/>
              <a:t>other runners or believers</a:t>
            </a:r>
          </a:p>
          <a:p>
            <a:pPr marL="344488" lvl="0" indent="-344488">
              <a:buFont typeface="Arial" panose="020B0604020202020204" pitchFamily="34" charset="0"/>
              <a:buChar char="•"/>
            </a:pPr>
            <a:endParaRPr lang="en-US" sz="3350" b="1" i="1" dirty="0"/>
          </a:p>
        </p:txBody>
      </p:sp>
    </p:spTree>
    <p:extLst>
      <p:ext uri="{BB962C8B-B14F-4D97-AF65-F5344CB8AC3E}">
        <p14:creationId xmlns:p14="http://schemas.microsoft.com/office/powerpoint/2010/main" val="1847611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611" y="113371"/>
            <a:ext cx="8845422" cy="6801862"/>
          </a:xfrm>
          <a:prstGeom prst="rect">
            <a:avLst/>
          </a:prstGeom>
        </p:spPr>
        <p:txBody>
          <a:bodyPr wrap="square">
            <a:spAutoFit/>
          </a:bodyPr>
          <a:lstStyle/>
          <a:p>
            <a:pPr marL="285750" lvl="0" indent="-285750">
              <a:buFont typeface="Arial" panose="020B0604020202020204" pitchFamily="34" charset="0"/>
              <a:buChar char="•"/>
            </a:pPr>
            <a:r>
              <a:rPr lang="en-US" sz="3350" b="1" dirty="0"/>
              <a:t>Fixing our eyes on ourselves and our situations is disastrous in running the race of faith.</a:t>
            </a:r>
          </a:p>
          <a:p>
            <a:pPr marL="288925" lvl="1"/>
            <a:endParaRPr lang="en-US" sz="800" b="1" i="1" dirty="0"/>
          </a:p>
          <a:p>
            <a:pPr marL="288925" lvl="1"/>
            <a:r>
              <a:rPr lang="en-US" sz="3350" b="1" i="1" dirty="0"/>
              <a:t>“The more you focus on yourself, the more distracted you will be from the proper path. The more you know Jesus and commune with Him, the more the Spirit will make you like Him. The more you are like Him, the better you will understand His utter sufficiency for all of life’s difficulties. And that is the only way to know real satisfaction.”</a:t>
            </a:r>
            <a:r>
              <a:rPr lang="en-US" sz="3350" b="1" dirty="0"/>
              <a:t> </a:t>
            </a:r>
            <a:r>
              <a:rPr lang="en-US" sz="3350" dirty="0"/>
              <a:t>John MacArthur</a:t>
            </a:r>
          </a:p>
          <a:p>
            <a:pPr marL="288925" lvl="1"/>
            <a:endParaRPr lang="en-US" sz="800" b="1" dirty="0"/>
          </a:p>
          <a:p>
            <a:pPr marL="457200" lvl="0" indent="-457200">
              <a:buFont typeface="Arial" panose="020B0604020202020204" pitchFamily="34" charset="0"/>
              <a:buChar char="•"/>
            </a:pPr>
            <a:r>
              <a:rPr lang="en-US" sz="3350" b="1" i="1" dirty="0"/>
              <a:t>Success in the race of the Christian life depends on fixing our gaze upon Jesus.</a:t>
            </a:r>
          </a:p>
          <a:p>
            <a:pPr marL="285750" indent="-285750">
              <a:buFont typeface="Arial" panose="020B0604020202020204" pitchFamily="34" charset="0"/>
              <a:buChar char="•"/>
            </a:pPr>
            <a:endParaRPr lang="en-US" b="1" i="1" dirty="0"/>
          </a:p>
        </p:txBody>
      </p:sp>
    </p:spTree>
    <p:extLst>
      <p:ext uri="{BB962C8B-B14F-4D97-AF65-F5344CB8AC3E}">
        <p14:creationId xmlns:p14="http://schemas.microsoft.com/office/powerpoint/2010/main" val="2488645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1674</TotalTime>
  <Words>1698</Words>
  <Application>Microsoft Office PowerPoint</Application>
  <PresentationFormat>On-screen Show (4:3)</PresentationFormat>
  <Paragraphs>127</Paragraphs>
  <Slides>21</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Symbol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Renato Ely</dc:creator>
  <cp:lastModifiedBy>Marc Grande</cp:lastModifiedBy>
  <cp:revision>54</cp:revision>
  <dcterms:created xsi:type="dcterms:W3CDTF">2020-09-18T13:48:48Z</dcterms:created>
  <dcterms:modified xsi:type="dcterms:W3CDTF">2022-03-27T07:01:05Z</dcterms:modified>
</cp:coreProperties>
</file>